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7" r:id="rId3"/>
    <p:sldId id="270" r:id="rId4"/>
    <p:sldId id="256" r:id="rId5"/>
    <p:sldId id="257" r:id="rId6"/>
    <p:sldId id="258" r:id="rId7"/>
    <p:sldId id="27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9" r:id="rId18"/>
    <p:sldId id="271" r:id="rId19"/>
    <p:sldId id="272" r:id="rId20"/>
    <p:sldId id="273" r:id="rId21"/>
    <p:sldId id="274" r:id="rId22"/>
    <p:sldId id="275" r:id="rId23"/>
    <p:sldId id="276" r:id="rId2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8F19-710F-4DFD-859E-4601F7140E62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866D-9027-4DEB-A39B-442DEF6D98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65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8F19-710F-4DFD-859E-4601F7140E62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866D-9027-4DEB-A39B-442DEF6D98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40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8F19-710F-4DFD-859E-4601F7140E62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866D-9027-4DEB-A39B-442DEF6D98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01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8F19-710F-4DFD-859E-4601F7140E62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866D-9027-4DEB-A39B-442DEF6D98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24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8F19-710F-4DFD-859E-4601F7140E62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866D-9027-4DEB-A39B-442DEF6D98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73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8F19-710F-4DFD-859E-4601F7140E62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866D-9027-4DEB-A39B-442DEF6D98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69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8F19-710F-4DFD-859E-4601F7140E62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866D-9027-4DEB-A39B-442DEF6D98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12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8F19-710F-4DFD-859E-4601F7140E62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866D-9027-4DEB-A39B-442DEF6D98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24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8F19-710F-4DFD-859E-4601F7140E62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866D-9027-4DEB-A39B-442DEF6D98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16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8F19-710F-4DFD-859E-4601F7140E62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866D-9027-4DEB-A39B-442DEF6D98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78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8F19-710F-4DFD-859E-4601F7140E62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866D-9027-4DEB-A39B-442DEF6D98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78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18F19-710F-4DFD-859E-4601F7140E62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8866D-9027-4DEB-A39B-442DEF6D98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71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21294-B13D-4100-B0A5-5FE66A40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793"/>
            <a:ext cx="6858000" cy="423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2ADF7E-5B90-4F9C-BBF7-EFB17F762647}"/>
              </a:ext>
            </a:extLst>
          </p:cNvPr>
          <p:cNvSpPr txBox="1"/>
          <p:nvPr/>
        </p:nvSpPr>
        <p:spPr>
          <a:xfrm>
            <a:off x="278138" y="403761"/>
            <a:ext cx="624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Elemental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27813-F050-4302-A61E-39545B1B2589}"/>
              </a:ext>
            </a:extLst>
          </p:cNvPr>
          <p:cNvSpPr txBox="1"/>
          <p:nvPr/>
        </p:nvSpPr>
        <p:spPr>
          <a:xfrm>
            <a:off x="308292" y="5175662"/>
            <a:ext cx="6241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dissolved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matter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sample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lake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sediment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aquaculture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…)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DOM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DOM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transsect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time, after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biogeochemical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deduced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DOM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4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8">
            <a:extLst>
              <a:ext uri="{FF2B5EF4-FFF2-40B4-BE49-F238E27FC236}">
                <a16:creationId xmlns:a16="http://schemas.microsoft.com/office/drawing/2014/main" id="{ACBFF629-936E-445E-905B-F13EB1565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5" y="207224"/>
            <a:ext cx="6514948" cy="420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7">
            <a:extLst>
              <a:ext uri="{FF2B5EF4-FFF2-40B4-BE49-F238E27FC236}">
                <a16:creationId xmlns:a16="http://schemas.microsoft.com/office/drawing/2014/main" id="{DDD6B5AA-B7B7-43D0-A8F2-FF1A7BBC0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5" y="4572000"/>
            <a:ext cx="6514948" cy="4209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49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07C8D4-F082-453E-A1B1-4AF40B6B3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47"/>
            <a:ext cx="6858000" cy="4297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630F58-F0A3-4A8F-9833-13C93ADF3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8842"/>
            <a:ext cx="6858000" cy="44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9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F723EB-82F9-46DF-823F-7C76083C4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970"/>
            <a:ext cx="6858000" cy="70349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E87CC8-B288-488D-AD3D-8FE0D2C45A29}"/>
              </a:ext>
            </a:extLst>
          </p:cNvPr>
          <p:cNvSpPr txBox="1"/>
          <p:nvPr/>
        </p:nvSpPr>
        <p:spPr>
          <a:xfrm>
            <a:off x="1567542" y="7825840"/>
            <a:ext cx="313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Slopes</a:t>
            </a:r>
            <a:r>
              <a:rPr lang="de-DE" dirty="0"/>
              <a:t> </a:t>
            </a:r>
            <a:r>
              <a:rPr lang="de-DE" dirty="0" err="1"/>
              <a:t>intensity</a:t>
            </a:r>
            <a:r>
              <a:rPr lang="de-DE" dirty="0"/>
              <a:t> versus </a:t>
            </a:r>
            <a:r>
              <a:rPr lang="de-DE" dirty="0" err="1"/>
              <a:t>distance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827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0E73E0-8693-406B-9A35-45D7405A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33"/>
            <a:ext cx="6858000" cy="575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FDE251-BAAF-4B12-8872-5DD8E0E9A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95" y="5614166"/>
            <a:ext cx="5457825" cy="35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7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1B1948-0317-455E-B9BC-2073017AB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569"/>
            <a:ext cx="6858000" cy="56888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87D75E-071A-42EE-B621-206A88D9B511}"/>
              </a:ext>
            </a:extLst>
          </p:cNvPr>
          <p:cNvSpPr txBox="1"/>
          <p:nvPr/>
        </p:nvSpPr>
        <p:spPr>
          <a:xfrm>
            <a:off x="679882" y="296884"/>
            <a:ext cx="5498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Rank </a:t>
            </a:r>
            <a:r>
              <a:rPr lang="de-DE" dirty="0" err="1"/>
              <a:t>correlation</a:t>
            </a:r>
            <a:r>
              <a:rPr lang="de-DE" dirty="0"/>
              <a:t> FTICRMS / Chlorophyll</a:t>
            </a:r>
          </a:p>
          <a:p>
            <a:r>
              <a:rPr lang="de-DE" dirty="0"/>
              <a:t>Versus</a:t>
            </a:r>
          </a:p>
          <a:p>
            <a:r>
              <a:rPr lang="de-DE" dirty="0"/>
              <a:t>Rank </a:t>
            </a:r>
            <a:r>
              <a:rPr lang="de-DE" dirty="0" err="1"/>
              <a:t>correlation</a:t>
            </a:r>
            <a:r>
              <a:rPr lang="de-DE" dirty="0"/>
              <a:t> FTICRMS / Radiation</a:t>
            </a:r>
          </a:p>
          <a:p>
            <a:r>
              <a:rPr lang="de-DE" dirty="0"/>
              <a:t>Lake </a:t>
            </a:r>
            <a:r>
              <a:rPr lang="de-DE" dirty="0" err="1"/>
              <a:t>monitoring</a:t>
            </a:r>
            <a:r>
              <a:rPr lang="de-DE" dirty="0"/>
              <a:t> 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photo</a:t>
            </a:r>
            <a:r>
              <a:rPr lang="de-DE" dirty="0"/>
              <a:t> </a:t>
            </a:r>
            <a:r>
              <a:rPr lang="de-DE" dirty="0" err="1"/>
              <a:t>degradation</a:t>
            </a:r>
            <a:r>
              <a:rPr lang="de-DE" dirty="0"/>
              <a:t> </a:t>
            </a:r>
            <a:r>
              <a:rPr lang="de-DE" dirty="0" err="1"/>
              <a:t>experiment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149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5CA527-F4C4-42FB-8B63-EEC906385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1"/>
            <a:ext cx="6858000" cy="39079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1BE528-FB68-466E-9C81-9B6DDAE28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36" y="3937160"/>
            <a:ext cx="4566499" cy="5177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271613-2D26-4E97-A773-48F98056F0FD}"/>
              </a:ext>
            </a:extLst>
          </p:cNvPr>
          <p:cNvSpPr txBox="1"/>
          <p:nvPr/>
        </p:nvSpPr>
        <p:spPr>
          <a:xfrm>
            <a:off x="236935" y="4488873"/>
            <a:ext cx="1638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/>
              <a:t>FTICRMS</a:t>
            </a:r>
          </a:p>
          <a:p>
            <a:r>
              <a:rPr lang="de-DE" dirty="0"/>
              <a:t>And </a:t>
            </a:r>
            <a:r>
              <a:rPr lang="de-DE" baseline="30000" dirty="0"/>
              <a:t>1</a:t>
            </a:r>
            <a:r>
              <a:rPr lang="de-DE" dirty="0"/>
              <a:t>H-NMR</a:t>
            </a:r>
          </a:p>
        </p:txBody>
      </p:sp>
    </p:spTree>
    <p:extLst>
      <p:ext uri="{BB962C8B-B14F-4D97-AF65-F5344CB8AC3E}">
        <p14:creationId xmlns:p14="http://schemas.microsoft.com/office/powerpoint/2010/main" val="1688501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89544A-D9E7-442F-868C-12175674E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2322"/>
            <a:ext cx="6857999" cy="41030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CAA842-B6FE-4800-BCA7-177BB094CB8E}"/>
              </a:ext>
            </a:extLst>
          </p:cNvPr>
          <p:cNvSpPr txBox="1"/>
          <p:nvPr/>
        </p:nvSpPr>
        <p:spPr>
          <a:xfrm>
            <a:off x="1698171" y="938152"/>
            <a:ext cx="3271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plants </a:t>
            </a:r>
            <a:r>
              <a:rPr lang="de-DE" dirty="0">
                <a:sym typeface="Wingdings" panose="05000000000000000000" pitchFamily="2" charset="2"/>
              </a:rPr>
              <a:t></a:t>
            </a:r>
          </a:p>
          <a:p>
            <a:r>
              <a:rPr lang="de-DE" dirty="0" err="1">
                <a:sym typeface="Wingdings" panose="05000000000000000000" pitchFamily="2" charset="2"/>
              </a:rPr>
              <a:t>Influence</a:t>
            </a:r>
            <a:r>
              <a:rPr lang="de-DE" dirty="0">
                <a:sym typeface="Wingdings" panose="05000000000000000000" pitchFamily="2" charset="2"/>
              </a:rPr>
              <a:t> on CHOS </a:t>
            </a:r>
            <a:r>
              <a:rPr lang="de-DE" dirty="0" err="1">
                <a:sym typeface="Wingdings" panose="05000000000000000000" pitchFamily="2" charset="2"/>
              </a:rPr>
              <a:t>abundance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542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035A46-1BF4-4551-A6C6-303879BC9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6" y="944997"/>
            <a:ext cx="4080457" cy="52420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42AED7-A1F6-46D4-A3EE-FC575087B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511" y="6187044"/>
            <a:ext cx="3204319" cy="2873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3017F6-FBB1-4EA5-BF31-4C6D03F8B3F6}"/>
              </a:ext>
            </a:extLst>
          </p:cNvPr>
          <p:cNvSpPr txBox="1"/>
          <p:nvPr/>
        </p:nvSpPr>
        <p:spPr>
          <a:xfrm>
            <a:off x="712520" y="114000"/>
            <a:ext cx="5985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Linking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FTICR-MS and NMR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bacterial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39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ACC98-176D-46CD-9DA1-E4D93DE62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21"/>
            <a:ext cx="6858000" cy="53200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DB8CC6-4CCD-45EB-BD21-83006B6C0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23" y="5293304"/>
            <a:ext cx="5058889" cy="38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43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783472-EB99-4DD0-A73F-E540A1E1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5026"/>
            <a:ext cx="3352800" cy="2105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20CCC1-AD78-4018-8118-CDBB6C98C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35026"/>
            <a:ext cx="3352800" cy="209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48DEF8-1474-419B-9206-5B5989F77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8120"/>
            <a:ext cx="6858000" cy="5164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7BBB96-9E7C-4ACB-8433-70221B0D37C8}"/>
              </a:ext>
            </a:extLst>
          </p:cNvPr>
          <p:cNvSpPr txBox="1"/>
          <p:nvPr/>
        </p:nvSpPr>
        <p:spPr>
          <a:xfrm>
            <a:off x="261257" y="2505695"/>
            <a:ext cx="6127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EEMF / </a:t>
            </a:r>
            <a:r>
              <a:rPr lang="de-DE" dirty="0" err="1"/>
              <a:t>fluorescence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a </a:t>
            </a:r>
            <a:r>
              <a:rPr lang="de-DE" dirty="0" err="1"/>
              <a:t>huge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samples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trends</a:t>
            </a: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Here </a:t>
            </a:r>
            <a:r>
              <a:rPr lang="de-DE" dirty="0" err="1">
                <a:sym typeface="Wingdings" panose="05000000000000000000" pitchFamily="2" charset="2"/>
              </a:rPr>
              <a:t>differences</a:t>
            </a:r>
            <a:r>
              <a:rPr lang="de-DE" dirty="0">
                <a:sym typeface="Wingdings" panose="05000000000000000000" pitchFamily="2" charset="2"/>
              </a:rPr>
              <a:t> in annual </a:t>
            </a:r>
            <a:r>
              <a:rPr lang="de-DE" dirty="0" err="1">
                <a:sym typeface="Wingdings" panose="05000000000000000000" pitchFamily="2" charset="2"/>
              </a:rPr>
              <a:t>oscillations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homogenity</a:t>
            </a:r>
            <a:r>
              <a:rPr lang="de-DE" dirty="0">
                <a:sym typeface="Wingdings" panose="05000000000000000000" pitchFamily="2" charset="2"/>
              </a:rPr>
              <a:t> / </a:t>
            </a:r>
            <a:r>
              <a:rPr lang="de-DE" dirty="0" err="1">
                <a:sym typeface="Wingdings" panose="05000000000000000000" pitchFamily="2" charset="2"/>
              </a:rPr>
              <a:t>inhomogenity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sampling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locations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004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669DD-CE4C-4C45-8664-AE55361F0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19" y="1571990"/>
            <a:ext cx="6322684" cy="46988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458DA9-9B42-4310-8E2B-233B469337B1}"/>
              </a:ext>
            </a:extLst>
          </p:cNvPr>
          <p:cNvSpPr/>
          <p:nvPr/>
        </p:nvSpPr>
        <p:spPr>
          <a:xfrm>
            <a:off x="587550" y="6357405"/>
            <a:ext cx="5682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As an </a:t>
            </a:r>
            <a:r>
              <a:rPr lang="de-DE" dirty="0" err="1"/>
              <a:t>example</a:t>
            </a:r>
            <a:r>
              <a:rPr lang="de-DE" dirty="0"/>
              <a:t>, C</a:t>
            </a:r>
            <a:r>
              <a:rPr lang="de-DE" baseline="-25000" dirty="0"/>
              <a:t>17</a:t>
            </a:r>
            <a:r>
              <a:rPr lang="de-DE" dirty="0"/>
              <a:t>H</a:t>
            </a:r>
            <a:r>
              <a:rPr lang="de-DE" baseline="-25000" dirty="0"/>
              <a:t>14</a:t>
            </a:r>
            <a:r>
              <a:rPr lang="de-DE" dirty="0"/>
              <a:t>O</a:t>
            </a:r>
            <a:r>
              <a:rPr lang="de-DE" baseline="-25000" dirty="0"/>
              <a:t>11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stand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millions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isomers</a:t>
            </a:r>
            <a:r>
              <a:rPr lang="de-DE" dirty="0"/>
              <a:t>. The </a:t>
            </a:r>
            <a:r>
              <a:rPr lang="de-DE" dirty="0" err="1"/>
              <a:t>upper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, isomer 1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represent</a:t>
            </a:r>
            <a:r>
              <a:rPr lang="de-DE" dirty="0"/>
              <a:t> </a:t>
            </a:r>
            <a:r>
              <a:rPr lang="de-DE" dirty="0" err="1"/>
              <a:t>indeed</a:t>
            </a:r>
            <a:r>
              <a:rPr lang="de-DE" dirty="0"/>
              <a:t> a </a:t>
            </a:r>
            <a:r>
              <a:rPr lang="de-DE" dirty="0" err="1"/>
              <a:t>humic</a:t>
            </a:r>
            <a:r>
              <a:rPr lang="de-DE" dirty="0"/>
              <a:t> like </a:t>
            </a:r>
            <a:r>
              <a:rPr lang="de-DE" dirty="0" err="1"/>
              <a:t>molecule</a:t>
            </a:r>
            <a:r>
              <a:rPr lang="de-DE" dirty="0"/>
              <a:t>. Isomer 2 </a:t>
            </a:r>
            <a:r>
              <a:rPr lang="de-DE" dirty="0" err="1"/>
              <a:t>seems</a:t>
            </a:r>
            <a:r>
              <a:rPr lang="de-DE" dirty="0"/>
              <a:t> not </a:t>
            </a:r>
            <a:r>
              <a:rPr lang="de-DE" dirty="0" err="1"/>
              <a:t>realistic</a:t>
            </a:r>
            <a:r>
              <a:rPr lang="de-DE" dirty="0"/>
              <a:t> at all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DOM </a:t>
            </a:r>
            <a:r>
              <a:rPr lang="de-DE" dirty="0" err="1"/>
              <a:t>pool</a:t>
            </a:r>
            <a:r>
              <a:rPr lang="de-DE" dirty="0"/>
              <a:t>. This </a:t>
            </a:r>
            <a:r>
              <a:rPr lang="de-DE" dirty="0" err="1"/>
              <a:t>molecule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chemical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assumed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not </a:t>
            </a:r>
            <a:r>
              <a:rPr lang="de-DE" dirty="0" err="1"/>
              <a:t>exist</a:t>
            </a:r>
            <a:r>
              <a:rPr lang="de-DE" dirty="0"/>
              <a:t> in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organic</a:t>
            </a:r>
            <a:r>
              <a:rPr lang="de-DE" dirty="0"/>
              <a:t> material. </a:t>
            </a:r>
            <a:r>
              <a:rPr lang="de-DE" dirty="0" err="1"/>
              <a:t>However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represents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enormous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possible </a:t>
            </a:r>
            <a:r>
              <a:rPr lang="de-DE" dirty="0" err="1"/>
              <a:t>isomeric</a:t>
            </a:r>
            <a:r>
              <a:rPr lang="de-DE" dirty="0"/>
              <a:t>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formula</a:t>
            </a: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6439F-79F2-47E8-A3AF-E82AFC7CE1F7}"/>
              </a:ext>
            </a:extLst>
          </p:cNvPr>
          <p:cNvSpPr txBox="1"/>
          <p:nvPr/>
        </p:nvSpPr>
        <p:spPr>
          <a:xfrm>
            <a:off x="173119" y="241933"/>
            <a:ext cx="6241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Limitation!</a:t>
            </a:r>
          </a:p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elemental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compositions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, but not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isomeric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FTICR-MS</a:t>
            </a:r>
          </a:p>
        </p:txBody>
      </p:sp>
    </p:spTree>
    <p:extLst>
      <p:ext uri="{BB962C8B-B14F-4D97-AF65-F5344CB8AC3E}">
        <p14:creationId xmlns:p14="http://schemas.microsoft.com/office/powerpoint/2010/main" val="386871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00D484-B05A-4F68-B3FE-A6D68BFE6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78"/>
            <a:ext cx="6858000" cy="51946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4A2BC2-979B-4545-ACB8-83A974489C7D}"/>
              </a:ext>
            </a:extLst>
          </p:cNvPr>
          <p:cNvSpPr/>
          <p:nvPr/>
        </p:nvSpPr>
        <p:spPr>
          <a:xfrm>
            <a:off x="97972" y="5510149"/>
            <a:ext cx="6662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, MFs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baseline="30000" dirty="0"/>
              <a:t>12</a:t>
            </a:r>
            <a:r>
              <a:rPr lang="de-DE" dirty="0"/>
              <a:t>C</a:t>
            </a:r>
            <a:r>
              <a:rPr lang="de-DE" baseline="-25000" dirty="0"/>
              <a:t>5</a:t>
            </a:r>
            <a:r>
              <a:rPr lang="de-DE" baseline="30000" dirty="0"/>
              <a:t>13</a:t>
            </a:r>
            <a:r>
              <a:rPr lang="de-DE" dirty="0"/>
              <a:t>C</a:t>
            </a:r>
            <a:r>
              <a:rPr lang="de-DE" baseline="-25000" dirty="0"/>
              <a:t>1</a:t>
            </a:r>
            <a:r>
              <a:rPr lang="de-DE" dirty="0"/>
              <a:t>O</a:t>
            </a:r>
            <a:r>
              <a:rPr lang="de-DE" baseline="-25000" dirty="0"/>
              <a:t>4</a:t>
            </a:r>
            <a:r>
              <a:rPr lang="de-DE" dirty="0"/>
              <a:t> residual (e.g.,</a:t>
            </a:r>
            <a:r>
              <a:rPr lang="de-DE" baseline="30000" dirty="0"/>
              <a:t>12</a:t>
            </a:r>
            <a:r>
              <a:rPr lang="de-DE" dirty="0"/>
              <a:t>C</a:t>
            </a:r>
            <a:r>
              <a:rPr lang="de-DE" baseline="-25000" dirty="0"/>
              <a:t>c</a:t>
            </a:r>
            <a:r>
              <a:rPr lang="de-DE" baseline="30000" dirty="0"/>
              <a:t>13</a:t>
            </a:r>
            <a:r>
              <a:rPr lang="de-DE" dirty="0"/>
              <a:t>C</a:t>
            </a:r>
            <a:r>
              <a:rPr lang="de-DE" baseline="-25000" dirty="0"/>
              <a:t>1</a:t>
            </a:r>
            <a:r>
              <a:rPr lang="de-DE" dirty="0"/>
              <a:t>H</a:t>
            </a:r>
            <a:r>
              <a:rPr lang="de-DE" baseline="-25000" dirty="0"/>
              <a:t>h</a:t>
            </a:r>
            <a:r>
              <a:rPr lang="de-DE" dirty="0"/>
              <a:t>N</a:t>
            </a:r>
            <a:r>
              <a:rPr lang="de-DE" baseline="-25000" dirty="0"/>
              <a:t>0</a:t>
            </a:r>
            <a:r>
              <a:rPr lang="de-DE" dirty="0"/>
              <a:t>O</a:t>
            </a:r>
            <a:r>
              <a:rPr lang="de-DE" baseline="-25000" dirty="0"/>
              <a:t>o</a:t>
            </a:r>
            <a:r>
              <a:rPr lang="de-DE" dirty="0"/>
              <a:t>S</a:t>
            </a:r>
            <a:r>
              <a:rPr lang="de-DE" baseline="-25000" dirty="0"/>
              <a:t>0</a:t>
            </a:r>
            <a:r>
              <a:rPr lang="de-DE" dirty="0"/>
              <a:t>)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also </a:t>
            </a:r>
            <a:r>
              <a:rPr lang="de-DE" dirty="0" err="1"/>
              <a:t>assigned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H</a:t>
            </a:r>
            <a:r>
              <a:rPr lang="de-DE" baseline="-25000" dirty="0"/>
              <a:t>3</a:t>
            </a:r>
            <a:r>
              <a:rPr lang="de-DE" dirty="0"/>
              <a:t>N</a:t>
            </a:r>
            <a:r>
              <a:rPr lang="de-DE" baseline="-25000" dirty="0"/>
              <a:t>5</a:t>
            </a:r>
            <a:r>
              <a:rPr lang="de-DE" dirty="0"/>
              <a:t>S</a:t>
            </a:r>
            <a:r>
              <a:rPr lang="de-DE" baseline="-25000" dirty="0"/>
              <a:t>2 </a:t>
            </a:r>
            <a:r>
              <a:rPr lang="de-DE" dirty="0"/>
              <a:t>residual</a:t>
            </a:r>
          </a:p>
          <a:p>
            <a:r>
              <a:rPr lang="de-DE" dirty="0"/>
              <a:t> (</a:t>
            </a:r>
            <a:r>
              <a:rPr lang="de-DE" baseline="30000" dirty="0"/>
              <a:t>12</a:t>
            </a:r>
            <a:r>
              <a:rPr lang="de-DE" dirty="0"/>
              <a:t>C</a:t>
            </a:r>
            <a:r>
              <a:rPr lang="de-DE" baseline="-25000" dirty="0"/>
              <a:t>c−5</a:t>
            </a:r>
            <a:r>
              <a:rPr lang="de-DE" baseline="30000" dirty="0"/>
              <a:t>13</a:t>
            </a:r>
            <a:r>
              <a:rPr lang="de-DE" dirty="0"/>
              <a:t>C</a:t>
            </a:r>
            <a:r>
              <a:rPr lang="de-DE" baseline="-25000" dirty="0"/>
              <a:t>1−1</a:t>
            </a:r>
            <a:r>
              <a:rPr lang="de-DE" dirty="0"/>
              <a:t>H</a:t>
            </a:r>
            <a:r>
              <a:rPr lang="de-DE" baseline="-25000" dirty="0"/>
              <a:t>h+3</a:t>
            </a:r>
            <a:r>
              <a:rPr lang="de-DE" dirty="0"/>
              <a:t> N</a:t>
            </a:r>
            <a:r>
              <a:rPr lang="de-DE" baseline="-25000" dirty="0"/>
              <a:t>5</a:t>
            </a:r>
            <a:r>
              <a:rPr lang="de-DE" dirty="0"/>
              <a:t>O</a:t>
            </a:r>
            <a:r>
              <a:rPr lang="de-DE" baseline="-25000" dirty="0"/>
              <a:t>o−4</a:t>
            </a:r>
            <a:r>
              <a:rPr lang="de-DE" dirty="0"/>
              <a:t>S</a:t>
            </a:r>
            <a:r>
              <a:rPr lang="de-DE" baseline="-25000" dirty="0"/>
              <a:t>2</a:t>
            </a:r>
            <a:r>
              <a:rPr lang="de-DE" dirty="0"/>
              <a:t>) at a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0.026 </a:t>
            </a:r>
            <a:r>
              <a:rPr lang="de-DE" dirty="0" err="1"/>
              <a:t>mDa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607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9BD3B8-DF3C-4106-A553-328FD1C52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48" y="114300"/>
            <a:ext cx="6057900" cy="4457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059AE1-9C3F-41D3-B6CE-B504B26F5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5444"/>
            <a:ext cx="6858000" cy="104900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708D44-85D8-4223-AD16-994AC66FC411}"/>
              </a:ext>
            </a:extLst>
          </p:cNvPr>
          <p:cNvCxnSpPr/>
          <p:nvPr/>
        </p:nvCxnSpPr>
        <p:spPr>
          <a:xfrm>
            <a:off x="5450774" y="1175657"/>
            <a:ext cx="0" cy="36597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3A915D-AC37-4C5F-A188-3BB9AAA8DCB7}"/>
              </a:ext>
            </a:extLst>
          </p:cNvPr>
          <p:cNvCxnSpPr/>
          <p:nvPr/>
        </p:nvCxnSpPr>
        <p:spPr>
          <a:xfrm flipH="1">
            <a:off x="5011387" y="1175657"/>
            <a:ext cx="4393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462E1F-A917-49E3-AFE7-D59C96A2C871}"/>
              </a:ext>
            </a:extLst>
          </p:cNvPr>
          <p:cNvSpPr txBox="1"/>
          <p:nvPr/>
        </p:nvSpPr>
        <p:spPr>
          <a:xfrm>
            <a:off x="130629" y="6147891"/>
            <a:ext cx="4560124" cy="9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Formula </a:t>
            </a:r>
            <a:r>
              <a:rPr lang="de-DE" dirty="0" err="1"/>
              <a:t>assignment</a:t>
            </a:r>
            <a:r>
              <a:rPr lang="de-DE" dirty="0"/>
              <a:t> </a:t>
            </a:r>
            <a:r>
              <a:rPr lang="de-DE" dirty="0" err="1"/>
              <a:t>issues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important</a:t>
            </a:r>
            <a:endParaRPr lang="de-DE" dirty="0"/>
          </a:p>
          <a:p>
            <a:r>
              <a:rPr lang="de-DE" dirty="0"/>
              <a:t>Here </a:t>
            </a:r>
            <a:r>
              <a:rPr lang="de-DE" dirty="0" err="1"/>
              <a:t>unreliable</a:t>
            </a:r>
            <a:r>
              <a:rPr lang="de-DE" dirty="0"/>
              <a:t> CHOS</a:t>
            </a:r>
            <a:r>
              <a:rPr lang="de-DE" baseline="-25000" dirty="0"/>
              <a:t>1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found</a:t>
            </a:r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finally</a:t>
            </a:r>
            <a:r>
              <a:rPr lang="de-DE" dirty="0"/>
              <a:t> </a:t>
            </a:r>
            <a:r>
              <a:rPr lang="de-DE" dirty="0" err="1"/>
              <a:t>identified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CHN</a:t>
            </a:r>
            <a:r>
              <a:rPr lang="de-DE" baseline="-25000" dirty="0"/>
              <a:t>6</a:t>
            </a:r>
            <a:r>
              <a:rPr lang="de-DE" dirty="0"/>
              <a:t>O </a:t>
            </a:r>
          </a:p>
        </p:txBody>
      </p:sp>
      <p:pic>
        <p:nvPicPr>
          <p:cNvPr id="9" name="Grafik 23">
            <a:extLst>
              <a:ext uri="{FF2B5EF4-FFF2-40B4-BE49-F238E27FC236}">
                <a16:creationId xmlns:a16="http://schemas.microsoft.com/office/drawing/2014/main" id="{B2865635-4DB0-47A9-A693-00B6EDEE8CF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43841" y="7338951"/>
            <a:ext cx="3746912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51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81B10-4036-46F7-A529-679897F22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826"/>
            <a:ext cx="6858000" cy="58246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CE83DD-7202-417D-8273-A44F6598C437}"/>
              </a:ext>
            </a:extLst>
          </p:cNvPr>
          <p:cNvSpPr txBox="1"/>
          <p:nvPr/>
        </p:nvSpPr>
        <p:spPr>
          <a:xfrm>
            <a:off x="1" y="9033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The UFZ in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Helmholtz Munich was in 2012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polyphenol-like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humic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like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fluorescence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58133-4394-476F-ACDA-377C65A12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92" y="6650695"/>
            <a:ext cx="3192464" cy="24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17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6CD5B-E45A-4775-AB0A-DF8AC0719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7" y="1148403"/>
            <a:ext cx="6001640" cy="6422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173C00-B246-449F-89D4-239C54A2AD37}"/>
              </a:ext>
            </a:extLst>
          </p:cNvPr>
          <p:cNvSpPr txBox="1"/>
          <p:nvPr/>
        </p:nvSpPr>
        <p:spPr>
          <a:xfrm>
            <a:off x="231571" y="222788"/>
            <a:ext cx="653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inter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sample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introduced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8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9B56E-4F54-4FD4-A8C2-CE223669EFE5}"/>
              </a:ext>
            </a:extLst>
          </p:cNvPr>
          <p:cNvSpPr txBox="1"/>
          <p:nvPr/>
        </p:nvSpPr>
        <p:spPr>
          <a:xfrm>
            <a:off x="278138" y="403761"/>
            <a:ext cx="6241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DOM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biogeochemical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elemental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DOM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elemental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tell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bulk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descriptors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flood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8011D-22DA-441C-9C7F-B5053799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10" y="2849988"/>
            <a:ext cx="4657725" cy="304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0F902-E1C0-4FC7-91B1-895A0E20D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10" y="6004467"/>
            <a:ext cx="4662488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59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C2576F-9BE9-45DA-9AFB-BD851E3B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604"/>
            <a:ext cx="6858000" cy="6458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D894BE-7A40-4644-A34E-1244FECB9D81}"/>
              </a:ext>
            </a:extLst>
          </p:cNvPr>
          <p:cNvSpPr txBox="1"/>
          <p:nvPr/>
        </p:nvSpPr>
        <p:spPr>
          <a:xfrm>
            <a:off x="1187532" y="7517081"/>
            <a:ext cx="211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Accepted</a:t>
            </a:r>
            <a:r>
              <a:rPr lang="de-DE" dirty="0"/>
              <a:t> 9/23/2024</a:t>
            </a:r>
          </a:p>
        </p:txBody>
      </p:sp>
    </p:spTree>
    <p:extLst>
      <p:ext uri="{BB962C8B-B14F-4D97-AF65-F5344CB8AC3E}">
        <p14:creationId xmlns:p14="http://schemas.microsoft.com/office/powerpoint/2010/main" val="223405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2A8005-827F-459C-A806-0F5059633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47"/>
            <a:ext cx="6858000" cy="52838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3A7578-0E7B-4221-ACD9-A4D88ED28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21398"/>
            <a:ext cx="6858000" cy="19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6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4F7DD2-6207-4B2C-BE70-4BE35D1F1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3"/>
            <a:ext cx="6858000" cy="4485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74A2CD-4091-4A07-B122-9F077FF5D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5387"/>
            <a:ext cx="6858000" cy="44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642C3-FCE4-48A6-9BA4-86D5807F9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0" y="826716"/>
            <a:ext cx="6779940" cy="662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4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FE7CE-ABE0-42E2-85F5-60A70592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229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2A3DC-D31B-4867-9075-73B9C0B45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501" y="6229467"/>
            <a:ext cx="4158236" cy="29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9F55CF-EC41-485A-A1DF-59A98BD4E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417"/>
            <a:ext cx="6858000" cy="820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58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392</Words>
  <Application>Microsoft Office PowerPoint</Application>
  <PresentationFormat>On-screen Show (4:3)</PresentationFormat>
  <Paragraphs>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Herzsprung</dc:creator>
  <cp:lastModifiedBy>Peter Herzsprung</cp:lastModifiedBy>
  <cp:revision>38</cp:revision>
  <dcterms:created xsi:type="dcterms:W3CDTF">2024-09-25T08:03:59Z</dcterms:created>
  <dcterms:modified xsi:type="dcterms:W3CDTF">2024-09-26T08:50:32Z</dcterms:modified>
</cp:coreProperties>
</file>