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D5AC-1707-486C-8676-B28957ADAD89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8FD52-3EE0-426B-A866-7BD56267F2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Külso: Glatthaferwiese</a:t>
            </a:r>
            <a:r>
              <a:rPr lang="de-DE" baseline="0" dirty="0" smtClean="0"/>
              <a:t> in Übergängen zur Silau-Rasenschmielen-Wiese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Külso: Glatthaferwiese</a:t>
            </a:r>
            <a:r>
              <a:rPr lang="de-DE" baseline="0" dirty="0" smtClean="0"/>
              <a:t> in Übergängen zur Silau-Rasenschmielen-Wiese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E71EE-2148-4301-BE19-F2AC70014758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Külso: Glatthaferwiese</a:t>
            </a:r>
            <a:r>
              <a:rPr lang="de-DE" baseline="0" dirty="0" smtClean="0"/>
              <a:t> in Übergängen zur Silau-Rasenschmielen-Wiese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Külso: Glatthaferwiese</a:t>
            </a:r>
            <a:r>
              <a:rPr lang="de-DE" baseline="0" dirty="0" smtClean="0"/>
              <a:t> in Übergängen zur Silau-Rasenschmielen-Wiese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Külso: Glatthaferwiese</a:t>
            </a:r>
            <a:r>
              <a:rPr lang="de-DE" baseline="0" dirty="0" smtClean="0"/>
              <a:t> in Übergängen zur Silau-Rasenschmielen-Wiese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Külso: Glatthaferwiese</a:t>
            </a:r>
            <a:r>
              <a:rPr lang="de-DE" baseline="0" dirty="0" smtClean="0"/>
              <a:t> in Übergängen zur Silau-Rasenschmielen-Wiese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Külso: Glatthaferwiese</a:t>
            </a:r>
            <a:r>
              <a:rPr lang="de-DE" baseline="0" dirty="0" smtClean="0"/>
              <a:t> in Übergängen zur Silau-Rasenschmielen-Wiese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3B5E-A765-4124-8BE5-0DB3C2FA0FD3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F1EE-AE57-483C-99EA-9916B7F8051B}" type="datetimeFigureOut">
              <a:rPr lang="de-DE" smtClean="0"/>
              <a:pPr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E201-12BC-4D9F-AF8D-D1F921CFCC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5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em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em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7.em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7.em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_Schmiede\Vorträge\2013_1102__Vortrag BotVer Halle\2013_0520_124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0" y="6006774"/>
            <a:ext cx="9144001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 descr="Spenderflächenkataster_Logo_ELER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9943" y="6029798"/>
            <a:ext cx="4976027" cy="841671"/>
          </a:xfrm>
          <a:prstGeom prst="rect">
            <a:avLst/>
          </a:prstGeom>
        </p:spPr>
      </p:pic>
      <p:pic>
        <p:nvPicPr>
          <p:cNvPr id="8" name="Picture 3" descr="Logo_biores_neu_Far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2469" y="6203988"/>
            <a:ext cx="3088568" cy="48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71472" y="1484784"/>
            <a:ext cx="8112600" cy="2016223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„Floristische Aufwertung artenarmen Grünlandes im Landkreis Wittenberg – Erfahrungen und Erkenntnisse“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200" b="1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„Modellprojekt zur Grünlandaufwertung in FFH-Gebieten“</a:t>
            </a:r>
            <a:endParaRPr lang="de-DE" sz="3200" b="1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4566052"/>
            <a:ext cx="9144000" cy="1446550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2600" b="1" cap="small" dirty="0" err="1" smtClean="0">
                <a:solidFill>
                  <a:schemeClr val="bg1"/>
                </a:solidFill>
              </a:rPr>
              <a:t>Brambach</a:t>
            </a:r>
            <a:r>
              <a:rPr lang="de-DE" sz="2600" b="1" cap="small" dirty="0" smtClean="0">
                <a:solidFill>
                  <a:schemeClr val="bg1"/>
                </a:solidFill>
              </a:rPr>
              <a:t>/Dessau-Roßlau,  </a:t>
            </a:r>
            <a:r>
              <a:rPr lang="de-DE" sz="2800" b="1" cap="small" dirty="0" smtClean="0">
                <a:solidFill>
                  <a:schemeClr val="bg1"/>
                </a:solidFill>
              </a:rPr>
              <a:t>03.04.2014</a:t>
            </a:r>
          </a:p>
          <a:p>
            <a:pPr algn="ctr"/>
            <a:r>
              <a:rPr lang="de-DE" sz="2600" b="1" cap="small" dirty="0" smtClean="0">
                <a:solidFill>
                  <a:schemeClr val="bg1"/>
                </a:solidFill>
              </a:rPr>
              <a:t>Konstanze May, Ralf Schmiede, &amp; Annett </a:t>
            </a:r>
            <a:r>
              <a:rPr lang="de-DE" sz="2600" b="1" cap="small" dirty="0" err="1" smtClean="0">
                <a:solidFill>
                  <a:schemeClr val="bg1"/>
                </a:solidFill>
              </a:rPr>
              <a:t>Baasch</a:t>
            </a:r>
            <a:r>
              <a:rPr lang="de-DE" sz="2600" b="1" cap="small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de-DE" b="1" cap="small" dirty="0" smtClean="0">
                <a:solidFill>
                  <a:schemeClr val="bg1"/>
                </a:solidFill>
              </a:rPr>
              <a:t>Hochschule Anhalt</a:t>
            </a:r>
          </a:p>
          <a:p>
            <a:pPr algn="ctr"/>
            <a:r>
              <a:rPr lang="de-DE" sz="1600" i="1" dirty="0" smtClean="0">
                <a:solidFill>
                  <a:schemeClr val="bg1"/>
                </a:solidFill>
              </a:rPr>
              <a:t>Landwirtschaft, Ökotrophologie und Landschaftsentwicklung</a:t>
            </a:r>
            <a:endParaRPr lang="de-DE" sz="1600" b="1" cap="small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Adresslisten\HS Logos\Logo HSA 3 klei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4915078"/>
            <a:ext cx="504056" cy="81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3"/>
          <p:cNvSpPr txBox="1">
            <a:spLocks/>
          </p:cNvSpPr>
          <p:nvPr/>
        </p:nvSpPr>
        <p:spPr>
          <a:xfrm>
            <a:off x="497084" y="20320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blockdesign</a:t>
            </a:r>
            <a:r>
              <a:rPr lang="en-GB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GB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 6 </a:t>
            </a:r>
            <a:r>
              <a:rPr lang="en-GB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Wiederholungen</a:t>
            </a:r>
            <a:r>
              <a:rPr lang="en-GB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 </a:t>
            </a:r>
            <a:endParaRPr lang="de-DE" sz="3200" b="1" cap="small" dirty="0">
              <a:solidFill>
                <a:srgbClr val="15394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928662" y="6084004"/>
            <a:ext cx="6188020" cy="36933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Entwicklungsfläche zur Brenndolden-Auenwiese (LRT 6440)</a:t>
            </a:r>
            <a:endParaRPr lang="de-DE" b="1" dirty="0"/>
          </a:p>
        </p:txBody>
      </p:sp>
      <p:sp>
        <p:nvSpPr>
          <p:cNvPr id="60" name="AutoShape 3"/>
          <p:cNvSpPr>
            <a:spLocks/>
          </p:cNvSpPr>
          <p:nvPr/>
        </p:nvSpPr>
        <p:spPr bwMode="auto">
          <a:xfrm rot="16200000" flipH="1" flipV="1">
            <a:off x="6623582" y="301499"/>
            <a:ext cx="71439" cy="1857387"/>
          </a:xfrm>
          <a:prstGeom prst="leftBrace">
            <a:avLst>
              <a:gd name="adj1" fmla="val 47664"/>
              <a:gd name="adj2" fmla="val 5130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1" name="AutoShape 4"/>
          <p:cNvSpPr>
            <a:spLocks/>
          </p:cNvSpPr>
          <p:nvPr/>
        </p:nvSpPr>
        <p:spPr bwMode="auto">
          <a:xfrm flipH="1">
            <a:off x="7572349" y="1375438"/>
            <a:ext cx="214314" cy="500066"/>
          </a:xfrm>
          <a:prstGeom prst="leftBrace">
            <a:avLst>
              <a:gd name="adj1" fmla="val 13447"/>
              <a:gd name="adj2" fmla="val 5130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088" y="1364322"/>
            <a:ext cx="7447261" cy="50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3" name="Textfeld 62"/>
          <p:cNvSpPr txBox="1"/>
          <p:nvPr/>
        </p:nvSpPr>
        <p:spPr>
          <a:xfrm>
            <a:off x="300731" y="1451040"/>
            <a:ext cx="1510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Mahdgut</a:t>
            </a:r>
            <a:endParaRPr lang="de-DE" sz="1600" b="1" dirty="0"/>
          </a:p>
        </p:txBody>
      </p:sp>
      <p:sp>
        <p:nvSpPr>
          <p:cNvPr id="64" name="Textfeld 63"/>
          <p:cNvSpPr txBox="1"/>
          <p:nvPr/>
        </p:nvSpPr>
        <p:spPr>
          <a:xfrm>
            <a:off x="2092289" y="1328224"/>
            <a:ext cx="161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Mahdgut + Einsaat</a:t>
            </a:r>
            <a:endParaRPr lang="de-DE" sz="16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3743333" y="1442651"/>
            <a:ext cx="214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Wiesendrusch</a:t>
            </a:r>
            <a:endParaRPr lang="de-DE" sz="1600" b="1" dirty="0"/>
          </a:p>
        </p:txBody>
      </p:sp>
      <p:sp>
        <p:nvSpPr>
          <p:cNvPr id="66" name="Textfeld 65"/>
          <p:cNvSpPr txBox="1"/>
          <p:nvPr/>
        </p:nvSpPr>
        <p:spPr>
          <a:xfrm>
            <a:off x="5780791" y="1322344"/>
            <a:ext cx="179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Wiesendrusch + Einsaat</a:t>
            </a:r>
            <a:endParaRPr lang="de-DE" sz="16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7677735" y="1473861"/>
            <a:ext cx="64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6 m</a:t>
            </a:r>
            <a:endParaRPr lang="de-DE" sz="1600" dirty="0"/>
          </a:p>
        </p:txBody>
      </p:sp>
      <p:sp>
        <p:nvSpPr>
          <p:cNvPr id="68" name="Textfeld 67"/>
          <p:cNvSpPr txBox="1"/>
          <p:nvPr/>
        </p:nvSpPr>
        <p:spPr>
          <a:xfrm>
            <a:off x="6327234" y="908720"/>
            <a:ext cx="64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30 m</a:t>
            </a:r>
            <a:endParaRPr lang="de-DE" sz="1600" dirty="0"/>
          </a:p>
        </p:txBody>
      </p:sp>
      <p:pic>
        <p:nvPicPr>
          <p:cNvPr id="70" name="Grafik 69" descr="Coswig-bearbeite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71" name="Rechteck 70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9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684" y="2250809"/>
            <a:ext cx="6924274" cy="367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hteck 74"/>
          <p:cNvSpPr/>
          <p:nvPr/>
        </p:nvSpPr>
        <p:spPr>
          <a:xfrm>
            <a:off x="1571604" y="5912812"/>
            <a:ext cx="53578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/>
              <a:t>(http://www.bing.com/maps/?FORM=Z9LH3#Y3A9NTEuODU2OTk1fjEyLjUyODA4OCZsdmw9MTcmc3R5PWg=)</a:t>
            </a:r>
            <a:endParaRPr lang="de-D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fik 16" descr="Design_USE22 Kopi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2143116"/>
            <a:ext cx="5604515" cy="3929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497084" y="20320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blockdesign</a:t>
            </a:r>
            <a:r>
              <a:rPr lang="en-GB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GB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 6 </a:t>
            </a:r>
            <a:r>
              <a:rPr lang="en-GB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Wiederholungen</a:t>
            </a:r>
            <a:r>
              <a:rPr lang="en-GB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 </a:t>
            </a:r>
            <a:endParaRPr lang="de-DE" sz="3200" b="1" cap="small" dirty="0">
              <a:solidFill>
                <a:srgbClr val="15394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241500" y="6084004"/>
            <a:ext cx="5625272" cy="36933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Bsp. „Untere Schwarze Elster“ (LRT 6440)</a:t>
            </a:r>
            <a:endParaRPr lang="de-DE" dirty="0"/>
          </a:p>
        </p:txBody>
      </p:sp>
      <p:sp>
        <p:nvSpPr>
          <p:cNvPr id="26" name="Geschweifte Klammer rechts 25"/>
          <p:cNvSpPr/>
          <p:nvPr/>
        </p:nvSpPr>
        <p:spPr>
          <a:xfrm rot="18207329">
            <a:off x="3734155" y="1673876"/>
            <a:ext cx="241020" cy="1902819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 rot="1874769">
            <a:off x="4097413" y="2412885"/>
            <a:ext cx="859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120 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 rot="969847">
            <a:off x="3009355" y="2416349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 rot="969847">
            <a:off x="2294975" y="3487919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 rot="969847">
            <a:off x="3060091" y="3202167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 rot="969847">
            <a:off x="3795173" y="2916415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 rot="969847">
            <a:off x="2652165" y="3702233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 rot="969847">
            <a:off x="4203099" y="3152086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 rot="969847">
            <a:off x="3366545" y="2630663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 rot="969847">
            <a:off x="3437983" y="3437838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 rot="969847">
            <a:off x="3080793" y="3987985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 rot="969847">
            <a:off x="3488719" y="4223656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 rot="969847">
            <a:off x="3938049" y="4488051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 rot="969847">
            <a:off x="4580991" y="3366400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 rot="969847">
            <a:off x="4580991" y="4190852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 rot="969847">
            <a:off x="4300324" y="4773803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 rot="969847">
            <a:off x="4652429" y="4988117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 rot="969847">
            <a:off x="5009618" y="3652151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 rot="969847">
            <a:off x="3788734" y="3671469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969847">
            <a:off x="5418930" y="4710844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 rot="969847">
            <a:off x="5060355" y="5223789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 rot="969847">
            <a:off x="5366808" y="3892222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969847">
            <a:off x="5795436" y="4152218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 rot="969847">
            <a:off x="5009619" y="4437970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 rot="969847">
            <a:off x="4223800" y="3937904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 rot="969847">
            <a:off x="3674458" y="3080648"/>
            <a:ext cx="74158" cy="751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 rot="969847">
            <a:off x="2937917" y="4171269"/>
            <a:ext cx="74158" cy="751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 rot="969847">
            <a:off x="4866742" y="4618946"/>
            <a:ext cx="74158" cy="751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969847">
            <a:off x="2466425" y="3090172"/>
            <a:ext cx="74158" cy="751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 rot="969847">
            <a:off x="4881031" y="3837890"/>
            <a:ext cx="74158" cy="751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 rot="969847">
            <a:off x="4504791" y="5161874"/>
            <a:ext cx="74158" cy="751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utoShape 3"/>
          <p:cNvSpPr>
            <a:spLocks/>
          </p:cNvSpPr>
          <p:nvPr/>
        </p:nvSpPr>
        <p:spPr bwMode="auto">
          <a:xfrm rot="16200000" flipH="1" flipV="1">
            <a:off x="6623582" y="301499"/>
            <a:ext cx="71439" cy="1857387"/>
          </a:xfrm>
          <a:prstGeom prst="leftBrace">
            <a:avLst>
              <a:gd name="adj1" fmla="val 47664"/>
              <a:gd name="adj2" fmla="val 5130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1" name="AutoShape 4"/>
          <p:cNvSpPr>
            <a:spLocks/>
          </p:cNvSpPr>
          <p:nvPr/>
        </p:nvSpPr>
        <p:spPr bwMode="auto">
          <a:xfrm flipH="1">
            <a:off x="7572349" y="1375438"/>
            <a:ext cx="214314" cy="500066"/>
          </a:xfrm>
          <a:prstGeom prst="leftBrace">
            <a:avLst>
              <a:gd name="adj1" fmla="val 13447"/>
              <a:gd name="adj2" fmla="val 5130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088" y="1364322"/>
            <a:ext cx="7447261" cy="50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3" name="Textfeld 62"/>
          <p:cNvSpPr txBox="1"/>
          <p:nvPr/>
        </p:nvSpPr>
        <p:spPr>
          <a:xfrm>
            <a:off x="300731" y="1451040"/>
            <a:ext cx="1510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Mahdgut</a:t>
            </a:r>
            <a:endParaRPr lang="de-DE" sz="1600" b="1" dirty="0"/>
          </a:p>
        </p:txBody>
      </p:sp>
      <p:sp>
        <p:nvSpPr>
          <p:cNvPr id="64" name="Textfeld 63"/>
          <p:cNvSpPr txBox="1"/>
          <p:nvPr/>
        </p:nvSpPr>
        <p:spPr>
          <a:xfrm>
            <a:off x="2092289" y="1328224"/>
            <a:ext cx="161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Mahdgut + Einsaat</a:t>
            </a:r>
            <a:endParaRPr lang="de-DE" sz="16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3743333" y="1442651"/>
            <a:ext cx="214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Wiesendrusch</a:t>
            </a:r>
            <a:endParaRPr lang="de-DE" sz="1600" b="1" dirty="0"/>
          </a:p>
        </p:txBody>
      </p:sp>
      <p:sp>
        <p:nvSpPr>
          <p:cNvPr id="66" name="Textfeld 65"/>
          <p:cNvSpPr txBox="1"/>
          <p:nvPr/>
        </p:nvSpPr>
        <p:spPr>
          <a:xfrm>
            <a:off x="5780791" y="1322344"/>
            <a:ext cx="179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Wiesendrusch + Einsaat</a:t>
            </a:r>
            <a:endParaRPr lang="de-DE" sz="16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7677735" y="1473861"/>
            <a:ext cx="64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6 m</a:t>
            </a:r>
            <a:endParaRPr lang="de-DE" sz="1600" dirty="0"/>
          </a:p>
        </p:txBody>
      </p:sp>
      <p:sp>
        <p:nvSpPr>
          <p:cNvPr id="68" name="Textfeld 67"/>
          <p:cNvSpPr txBox="1"/>
          <p:nvPr/>
        </p:nvSpPr>
        <p:spPr>
          <a:xfrm>
            <a:off x="6327234" y="908720"/>
            <a:ext cx="64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30 m</a:t>
            </a:r>
            <a:endParaRPr lang="de-DE" sz="1600" dirty="0"/>
          </a:p>
        </p:txBody>
      </p:sp>
      <p:pic>
        <p:nvPicPr>
          <p:cNvPr id="70" name="Grafik 69" descr="Coswig-bearbeit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71" name="Rechteck 70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10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 rot="969847">
            <a:off x="2619588" y="2925897"/>
            <a:ext cx="74158" cy="751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03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Umsetzungsfotos\Bodenproben 11.03.10_122CANON\IMG_0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9262" y="1000108"/>
            <a:ext cx="3763200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74" name="Picture 2" descr="D:\Umsetzungsfotos\Bodenproben 11.03.10_122CANON\IMG_000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57158" y="1000108"/>
            <a:ext cx="3763200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357158" y="214290"/>
            <a:ext cx="7575378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Hochwasser „Untere Schwarze Elster“ 2010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Coswig-bearbeitet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11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71604" y="128586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11.03.2010</a:t>
            </a:r>
            <a:endParaRPr lang="de-DE" b="1" dirty="0"/>
          </a:p>
        </p:txBody>
      </p:sp>
      <p:sp>
        <p:nvSpPr>
          <p:cNvPr id="16" name="Ellipse 15"/>
          <p:cNvSpPr/>
          <p:nvPr/>
        </p:nvSpPr>
        <p:spPr>
          <a:xfrm>
            <a:off x="4857752" y="264318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072198" y="235743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 descr="D:\Umsetzungsfotos\neue Fotos 2.Sept.2010\DSC030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929066"/>
            <a:ext cx="3763199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Textfeld 18"/>
          <p:cNvSpPr txBox="1"/>
          <p:nvPr/>
        </p:nvSpPr>
        <p:spPr>
          <a:xfrm>
            <a:off x="5643570" y="128586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11.03.2010</a:t>
            </a:r>
            <a:endParaRPr lang="de-DE" b="1" dirty="0"/>
          </a:p>
        </p:txBody>
      </p:sp>
      <p:sp>
        <p:nvSpPr>
          <p:cNvPr id="20" name="Rechteck 19"/>
          <p:cNvSpPr/>
          <p:nvPr/>
        </p:nvSpPr>
        <p:spPr>
          <a:xfrm>
            <a:off x="1643042" y="407194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01.09.2010</a:t>
            </a:r>
            <a:endParaRPr lang="de-DE" dirty="0"/>
          </a:p>
        </p:txBody>
      </p:sp>
      <p:pic>
        <p:nvPicPr>
          <p:cNvPr id="21" name="Grafik 20" descr="USE_12.09.2010 00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286248" y="3950538"/>
            <a:ext cx="3786214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497084" y="21429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Untere Schwarze Elster – 1 Jahr danach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Coswig-bearbeite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12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51520" y="6300028"/>
            <a:ext cx="777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Untere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Schwarze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Elster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”: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Hochwasser</a:t>
            </a:r>
            <a:endParaRPr lang="de-DE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Grafik 198" descr="Pegelstände_WB_01.012010 - 31.21.2010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996390"/>
            <a:ext cx="6929486" cy="52436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000232" y="2428868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7 mal Fläche überstaut!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214546" y="1000108"/>
            <a:ext cx="3500462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497084" y="21429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Untere Schwarze Elster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Coswig-bearbeite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12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00166" y="200024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 smtClean="0"/>
              <a:t>Ergebnisse?</a:t>
            </a:r>
            <a:endParaRPr lang="de-DE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497084" y="21429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Vereinfachtes Schema zur Bestimmung der Zielartenkategorien</a:t>
            </a:r>
            <a:endParaRPr lang="de-DE" sz="3200" b="1" cap="small" dirty="0">
              <a:solidFill>
                <a:srgbClr val="153943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97083" y="928670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Coswig-bearbeite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13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10" name="Grafik 9" descr="D:\_Schmiede\_Projekt__Berichte_Antraege\__Bericht_2013\Abb Kategorisierung Zielarten Schema vereinfacht.e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7215238" cy="514353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214659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/>
          <p:cNvSpPr>
            <a:spLocks noChangeArrowheads="1"/>
          </p:cNvSpPr>
          <p:nvPr/>
        </p:nvSpPr>
        <p:spPr bwMode="auto">
          <a:xfrm>
            <a:off x="415333" y="1428736"/>
            <a:ext cx="284038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700" i="1" dirty="0" err="1"/>
              <a:t>Achillea</a:t>
            </a:r>
            <a:r>
              <a:rPr lang="de-DE" sz="1700" i="1" dirty="0"/>
              <a:t> </a:t>
            </a:r>
            <a:r>
              <a:rPr lang="de-DE" sz="1700" i="1" dirty="0" err="1" smtClean="0"/>
              <a:t>ptarmica</a:t>
            </a:r>
            <a:endParaRPr lang="de-DE" sz="1700" i="1" dirty="0"/>
          </a:p>
          <a:p>
            <a:r>
              <a:rPr lang="de-DE" sz="1700" i="1" dirty="0" err="1"/>
              <a:t>Cynosurus</a:t>
            </a:r>
            <a:r>
              <a:rPr lang="de-DE" sz="1700" i="1" dirty="0"/>
              <a:t> </a:t>
            </a:r>
            <a:r>
              <a:rPr lang="de-DE" sz="1700" i="1" dirty="0" err="1"/>
              <a:t>cristatus</a:t>
            </a:r>
            <a:endParaRPr lang="de-DE" sz="1700" i="1" dirty="0"/>
          </a:p>
          <a:p>
            <a:r>
              <a:rPr lang="de-DE" sz="1700" i="1" dirty="0" err="1"/>
              <a:t>Galium</a:t>
            </a:r>
            <a:r>
              <a:rPr lang="de-DE" sz="1700" i="1" dirty="0"/>
              <a:t> boreale</a:t>
            </a:r>
          </a:p>
          <a:p>
            <a:r>
              <a:rPr lang="de-DE" sz="1700" i="1" dirty="0"/>
              <a:t>Sanguisorba </a:t>
            </a:r>
            <a:r>
              <a:rPr lang="de-DE" sz="1700" i="1" dirty="0" err="1" smtClean="0"/>
              <a:t>officinalis</a:t>
            </a:r>
            <a:endParaRPr lang="de-DE" sz="1700" i="1" dirty="0" smtClean="0"/>
          </a:p>
          <a:p>
            <a:r>
              <a:rPr lang="de-DE" sz="1700" i="1" dirty="0" err="1" smtClean="0"/>
              <a:t>Selinum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dubium</a:t>
            </a:r>
            <a:endParaRPr lang="de-DE" sz="1700" i="1" dirty="0"/>
          </a:p>
          <a:p>
            <a:r>
              <a:rPr lang="de-DE" sz="1700" i="1" dirty="0"/>
              <a:t>Silaum </a:t>
            </a:r>
            <a:r>
              <a:rPr lang="de-DE" sz="1700" i="1" dirty="0" err="1" smtClean="0"/>
              <a:t>silaus</a:t>
            </a:r>
            <a:r>
              <a:rPr lang="de-DE" sz="1700" i="1" dirty="0" smtClean="0"/>
              <a:t> </a:t>
            </a:r>
            <a:endParaRPr lang="de-DE" sz="1700" i="1" dirty="0"/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415333" y="3732868"/>
            <a:ext cx="275296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700" i="1" dirty="0" err="1" smtClean="0"/>
              <a:t>Centaurea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jacea</a:t>
            </a:r>
            <a:r>
              <a:rPr lang="de-DE" sz="1700" i="1" dirty="0" smtClean="0"/>
              <a:t> </a:t>
            </a:r>
            <a:endParaRPr lang="de-DE" sz="1700" i="1" dirty="0"/>
          </a:p>
          <a:p>
            <a:r>
              <a:rPr lang="de-DE" sz="1700" i="1" dirty="0"/>
              <a:t>Geranium </a:t>
            </a:r>
            <a:r>
              <a:rPr lang="de-DE" sz="1700" i="1" dirty="0" err="1" smtClean="0"/>
              <a:t>pratense</a:t>
            </a:r>
            <a:r>
              <a:rPr lang="de-DE" sz="1700" i="1" dirty="0" smtClean="0"/>
              <a:t> </a:t>
            </a:r>
            <a:endParaRPr lang="de-DE" sz="1700" i="1" dirty="0"/>
          </a:p>
          <a:p>
            <a:r>
              <a:rPr lang="de-DE" sz="1700" i="1" dirty="0"/>
              <a:t>Knautia </a:t>
            </a:r>
            <a:r>
              <a:rPr lang="de-DE" sz="1700" i="1" dirty="0" err="1" smtClean="0"/>
              <a:t>arvensis</a:t>
            </a:r>
            <a:r>
              <a:rPr lang="de-DE" sz="1700" i="1" dirty="0" smtClean="0"/>
              <a:t> </a:t>
            </a:r>
          </a:p>
          <a:p>
            <a:r>
              <a:rPr lang="de-DE" sz="1700" i="1" dirty="0" err="1" smtClean="0"/>
              <a:t>Lathyrus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pratensis</a:t>
            </a:r>
            <a:r>
              <a:rPr lang="de-DE" sz="1700" i="1" dirty="0" smtClean="0"/>
              <a:t> </a:t>
            </a:r>
          </a:p>
          <a:p>
            <a:r>
              <a:rPr lang="de-DE" sz="1700" i="1" dirty="0" err="1" smtClean="0"/>
              <a:t>Leucanthemum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vulgare</a:t>
            </a:r>
            <a:r>
              <a:rPr lang="de-DE" sz="1700" i="1" dirty="0" smtClean="0"/>
              <a:t> </a:t>
            </a:r>
            <a:endParaRPr lang="de-DE" sz="1700" i="1" dirty="0"/>
          </a:p>
        </p:txBody>
      </p:sp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467544" y="1023939"/>
            <a:ext cx="5961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de-DE" sz="2200" b="1" dirty="0" smtClean="0">
                <a:solidFill>
                  <a:srgbClr val="FF0000"/>
                </a:solidFill>
              </a:rPr>
              <a:t>Kat. 1 </a:t>
            </a:r>
            <a:r>
              <a:rPr lang="de-DE" sz="2400" b="1" dirty="0" smtClean="0">
                <a:solidFill>
                  <a:srgbClr val="FF0000"/>
                </a:solidFill>
              </a:rPr>
              <a:t>„Zielarten im engeren Sinn“</a:t>
            </a:r>
            <a:endParaRPr lang="de-DE" sz="2200" dirty="0">
              <a:solidFill>
                <a:srgbClr val="FF0000"/>
              </a:solidFill>
            </a:endParaRPr>
          </a:p>
        </p:txBody>
      </p:sp>
      <p:pic>
        <p:nvPicPr>
          <p:cNvPr id="17" name="Picture 23" descr="D:\____Vortrag Auenworkshop_2011_03_21b\Abbildungen\fotos arten\2WM\2008_0518_110708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333" y="5197486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Textfeld 13"/>
          <p:cNvSpPr txBox="1">
            <a:spLocks noChangeArrowheads="1"/>
          </p:cNvSpPr>
          <p:nvPr/>
        </p:nvSpPr>
        <p:spPr bwMode="auto">
          <a:xfrm>
            <a:off x="420703" y="3061549"/>
            <a:ext cx="25202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de-DE" sz="2200" b="1" dirty="0" smtClean="0">
                <a:solidFill>
                  <a:srgbClr val="00B050"/>
                </a:solidFill>
              </a:rPr>
              <a:t>Kat. 2 </a:t>
            </a:r>
            <a:r>
              <a:rPr lang="de-DE" sz="2000" b="1" dirty="0" smtClean="0">
                <a:solidFill>
                  <a:srgbClr val="00B050"/>
                </a:solidFill>
              </a:rPr>
              <a:t>„Zielarten im weiteren Sinn“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3151805" y="3732868"/>
            <a:ext cx="224452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i="1" dirty="0" err="1" smtClean="0"/>
              <a:t>Alopecurus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pratensis</a:t>
            </a:r>
            <a:endParaRPr lang="de-DE" sz="1700" i="1" dirty="0" smtClean="0"/>
          </a:p>
          <a:p>
            <a:r>
              <a:rPr lang="de-DE" sz="1700" i="1" dirty="0" err="1" smtClean="0"/>
              <a:t>Arrhenatherum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elatius</a:t>
            </a:r>
            <a:endParaRPr lang="de-DE" sz="1700" i="1" dirty="0" smtClean="0"/>
          </a:p>
          <a:p>
            <a:r>
              <a:rPr lang="de-DE" sz="1700" i="1" dirty="0" err="1" smtClean="0"/>
              <a:t>Dactylis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glomerata</a:t>
            </a:r>
            <a:endParaRPr lang="de-DE" sz="1700" i="1" dirty="0" smtClean="0"/>
          </a:p>
          <a:p>
            <a:r>
              <a:rPr lang="de-DE" sz="1700" i="1" dirty="0" err="1" smtClean="0"/>
              <a:t>Plantago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lanceolata</a:t>
            </a:r>
            <a:endParaRPr lang="de-DE" sz="1700" i="1" dirty="0"/>
          </a:p>
          <a:p>
            <a:r>
              <a:rPr lang="de-DE" sz="1700" i="1" dirty="0" smtClean="0"/>
              <a:t>Trifolium </a:t>
            </a:r>
            <a:r>
              <a:rPr lang="de-DE" sz="1700" i="1" dirty="0" err="1" smtClean="0"/>
              <a:t>repens</a:t>
            </a:r>
            <a:endParaRPr lang="de-DE" sz="1700" i="1" dirty="0"/>
          </a:p>
        </p:txBody>
      </p:sp>
      <p:pic>
        <p:nvPicPr>
          <p:cNvPr id="1029" name="Picture 5" descr="F:\Zielarten_Fotos_KHG\2009_0910_1707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6972" y="5197487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0" name="Picture 6" descr="F:\Zielarten_Fotos_KHG\2009_0912_1125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8611" y="5197487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1" name="Picture 7" descr="F:\Zielarten_Fotos_KHG\2009_0916_1717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0250" y="5197487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5681267" y="3732868"/>
            <a:ext cx="234711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i="1" dirty="0" smtClean="0"/>
              <a:t>Aegopodium podagraria</a:t>
            </a:r>
            <a:endParaRPr lang="de-DE" sz="1700" i="1" dirty="0"/>
          </a:p>
          <a:p>
            <a:r>
              <a:rPr lang="de-DE" sz="1700" i="1" dirty="0" smtClean="0"/>
              <a:t>Chenopodium </a:t>
            </a:r>
            <a:r>
              <a:rPr lang="de-DE" sz="1700" dirty="0" smtClean="0"/>
              <a:t>spec</a:t>
            </a:r>
            <a:r>
              <a:rPr lang="de-DE" sz="1700" i="1" dirty="0" smtClean="0"/>
              <a:t>. </a:t>
            </a:r>
          </a:p>
          <a:p>
            <a:r>
              <a:rPr lang="de-DE" sz="1700" i="1" dirty="0" smtClean="0"/>
              <a:t>Cirsium arvense</a:t>
            </a:r>
          </a:p>
          <a:p>
            <a:r>
              <a:rPr lang="de-DE" sz="1700" i="1" dirty="0" smtClean="0"/>
              <a:t>Elymus repens</a:t>
            </a:r>
            <a:endParaRPr lang="de-DE" sz="1700" i="1" dirty="0"/>
          </a:p>
          <a:p>
            <a:r>
              <a:rPr lang="de-DE" sz="1700" i="1" dirty="0" smtClean="0"/>
              <a:t>Vicia tetrasperma</a:t>
            </a:r>
            <a:endParaRPr lang="de-DE" sz="1700" i="1" dirty="0"/>
          </a:p>
        </p:txBody>
      </p:sp>
      <p:pic>
        <p:nvPicPr>
          <p:cNvPr id="1032" name="Picture 8" descr="F:\Zielarten_Fotos_KHG\2010_0617_1318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41889" y="5197607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23643" y="5197607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42004" y="1592796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2" name="Picture 3" descr="F:\Zielarten_Fotos_KHG\2008_0614_16255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0365" y="1592900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23643" y="1592796"/>
            <a:ext cx="1039051" cy="10800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8" name="Textfeld 13"/>
          <p:cNvSpPr txBox="1">
            <a:spLocks noChangeArrowheads="1"/>
          </p:cNvSpPr>
          <p:nvPr/>
        </p:nvSpPr>
        <p:spPr bwMode="auto">
          <a:xfrm>
            <a:off x="3154306" y="3061549"/>
            <a:ext cx="28464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de-DE" sz="2200" b="1" dirty="0" smtClean="0">
                <a:solidFill>
                  <a:srgbClr val="FFC000"/>
                </a:solidFill>
              </a:rPr>
              <a:t>Kat. 3 </a:t>
            </a:r>
            <a:r>
              <a:rPr lang="de-DE" sz="2000" b="1" dirty="0" smtClean="0">
                <a:solidFill>
                  <a:srgbClr val="FFC000"/>
                </a:solidFill>
              </a:rPr>
              <a:t>„Gewöhnliche Grünlandarten“</a:t>
            </a:r>
            <a:r>
              <a:rPr lang="de-DE" sz="2000" dirty="0" smtClean="0">
                <a:solidFill>
                  <a:srgbClr val="FFC000"/>
                </a:solidFill>
              </a:rPr>
              <a:t> </a:t>
            </a:r>
            <a:endParaRPr lang="de-DE" sz="2000" dirty="0">
              <a:solidFill>
                <a:srgbClr val="FFC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715720" y="3071810"/>
            <a:ext cx="2545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Kat. N: Nicht-Zielarten</a:t>
            </a:r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itel 3"/>
          <p:cNvSpPr txBox="1">
            <a:spLocks/>
          </p:cNvSpPr>
          <p:nvPr/>
        </p:nvSpPr>
        <p:spPr>
          <a:xfrm>
            <a:off x="356569" y="203200"/>
            <a:ext cx="748239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cap="small" dirty="0" err="1" smtClean="0">
                <a:solidFill>
                  <a:srgbClr val="153943"/>
                </a:solidFill>
              </a:rPr>
              <a:t>Klassifizierung</a:t>
            </a:r>
            <a:r>
              <a:rPr lang="en-US" sz="3200" b="1" cap="small" dirty="0" smtClean="0">
                <a:solidFill>
                  <a:srgbClr val="153943"/>
                </a:solidFill>
              </a:rPr>
              <a:t> </a:t>
            </a:r>
            <a:r>
              <a:rPr lang="en-US" sz="3200" b="1" cap="small" dirty="0" err="1" smtClean="0">
                <a:solidFill>
                  <a:srgbClr val="153943"/>
                </a:solidFill>
              </a:rPr>
              <a:t>der</a:t>
            </a:r>
            <a:r>
              <a:rPr lang="en-US" sz="3200" b="1" cap="small" dirty="0" smtClean="0">
                <a:solidFill>
                  <a:srgbClr val="153943"/>
                </a:solidFill>
              </a:rPr>
              <a:t> </a:t>
            </a:r>
            <a:r>
              <a:rPr lang="en-US" sz="3200" b="1" cap="small" dirty="0" err="1" smtClean="0">
                <a:solidFill>
                  <a:srgbClr val="153943"/>
                </a:solidFill>
              </a:rPr>
              <a:t>Arten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 descr="Coswig-bearbeitet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38" name="Rechteck 37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14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143636" y="5157192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Wiesendrusch</a:t>
            </a:r>
          </a:p>
          <a:p>
            <a:pPr algn="ctr"/>
            <a:r>
              <a:rPr lang="de-DE" sz="1400" dirty="0" smtClean="0"/>
              <a:t>+</a:t>
            </a:r>
          </a:p>
          <a:p>
            <a:pPr algn="ctr"/>
            <a:r>
              <a:rPr lang="de-DE" sz="1400" dirty="0" smtClean="0"/>
              <a:t>Einsaat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4857752" y="516598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Wiesendrusch</a:t>
            </a:r>
            <a:endParaRPr lang="de-DE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2346022" y="516598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Mahdgut</a:t>
            </a:r>
            <a:endParaRPr lang="de-DE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3500430" y="516598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Mahdgut</a:t>
            </a:r>
          </a:p>
          <a:p>
            <a:pPr algn="ctr"/>
            <a:r>
              <a:rPr lang="de-DE" sz="1400" dirty="0" smtClean="0"/>
              <a:t>+ </a:t>
            </a:r>
          </a:p>
          <a:p>
            <a:pPr algn="ctr"/>
            <a:r>
              <a:rPr lang="de-DE" sz="1400" dirty="0" smtClean="0"/>
              <a:t>Einsaat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928662" y="51676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Kontrolle</a:t>
            </a:r>
            <a:endParaRPr lang="de-DE" sz="1400" dirty="0"/>
          </a:p>
        </p:txBody>
      </p:sp>
      <p:sp>
        <p:nvSpPr>
          <p:cNvPr id="63" name="Titel 3"/>
          <p:cNvSpPr txBox="1">
            <a:spLocks/>
          </p:cNvSpPr>
          <p:nvPr/>
        </p:nvSpPr>
        <p:spPr>
          <a:xfrm>
            <a:off x="-214346" y="203200"/>
            <a:ext cx="871543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Vegetationsentw</a:t>
            </a: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3200" b="1" cap="small" dirty="0" smtClean="0">
                <a:solidFill>
                  <a:srgbClr val="153943"/>
                </a:solidFill>
              </a:rPr>
              <a:t>– Untere Schwarze Elster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Coswig-bearbeite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15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170569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0" name="Textfeld 69"/>
          <p:cNvSpPr txBox="1"/>
          <p:nvPr/>
        </p:nvSpPr>
        <p:spPr>
          <a:xfrm>
            <a:off x="2170569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1" name="Textfeld 70"/>
          <p:cNvSpPr txBox="1"/>
          <p:nvPr/>
        </p:nvSpPr>
        <p:spPr>
          <a:xfrm>
            <a:off x="3466713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2" name="Textfeld 71"/>
          <p:cNvSpPr txBox="1"/>
          <p:nvPr/>
        </p:nvSpPr>
        <p:spPr>
          <a:xfrm>
            <a:off x="3466713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3" name="Textfeld 72"/>
          <p:cNvSpPr txBox="1"/>
          <p:nvPr/>
        </p:nvSpPr>
        <p:spPr>
          <a:xfrm>
            <a:off x="4762857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4762857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6" name="Textfeld 75"/>
          <p:cNvSpPr txBox="1"/>
          <p:nvPr/>
        </p:nvSpPr>
        <p:spPr>
          <a:xfrm>
            <a:off x="6076585" y="6215235"/>
            <a:ext cx="74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7" name="Textfeld 76"/>
          <p:cNvSpPr txBox="1"/>
          <p:nvPr/>
        </p:nvSpPr>
        <p:spPr>
          <a:xfrm>
            <a:off x="6076585" y="6433591"/>
            <a:ext cx="774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cxnSp>
        <p:nvCxnSpPr>
          <p:cNvPr id="78" name="Gerade Verbindung 77"/>
          <p:cNvCxnSpPr/>
          <p:nvPr/>
        </p:nvCxnSpPr>
        <p:spPr>
          <a:xfrm>
            <a:off x="755576" y="5919217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374" y="6500177"/>
            <a:ext cx="19812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985" y="6275764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556" y="6496362"/>
            <a:ext cx="20574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063" y="6275764"/>
            <a:ext cx="21336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308" y="6501303"/>
            <a:ext cx="190500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5919" y="6270868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1386" y="6486892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2997" y="6258986"/>
            <a:ext cx="22098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feld 86"/>
          <p:cNvSpPr txBox="1"/>
          <p:nvPr/>
        </p:nvSpPr>
        <p:spPr>
          <a:xfrm>
            <a:off x="1954545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1</a:t>
            </a:r>
            <a:endParaRPr lang="de-DE" sz="1400" b="1" u="sng" dirty="0"/>
          </a:p>
        </p:txBody>
      </p:sp>
      <p:sp>
        <p:nvSpPr>
          <p:cNvPr id="88" name="Textfeld 87"/>
          <p:cNvSpPr txBox="1"/>
          <p:nvPr/>
        </p:nvSpPr>
        <p:spPr>
          <a:xfrm>
            <a:off x="3250689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2</a:t>
            </a:r>
            <a:endParaRPr lang="de-DE" sz="1400" b="1" u="sng" dirty="0"/>
          </a:p>
        </p:txBody>
      </p:sp>
      <p:sp>
        <p:nvSpPr>
          <p:cNvPr id="89" name="Textfeld 88"/>
          <p:cNvSpPr txBox="1"/>
          <p:nvPr/>
        </p:nvSpPr>
        <p:spPr>
          <a:xfrm>
            <a:off x="4546833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3</a:t>
            </a:r>
            <a:endParaRPr lang="de-DE" sz="1400" b="1" u="sng" dirty="0"/>
          </a:p>
        </p:txBody>
      </p:sp>
      <p:sp>
        <p:nvSpPr>
          <p:cNvPr id="90" name="Textfeld 89"/>
          <p:cNvSpPr txBox="1"/>
          <p:nvPr/>
        </p:nvSpPr>
        <p:spPr>
          <a:xfrm>
            <a:off x="5868144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N</a:t>
            </a:r>
            <a:endParaRPr lang="de-DE" sz="1400" b="1" u="sng" dirty="0"/>
          </a:p>
        </p:txBody>
      </p:sp>
      <p:pic>
        <p:nvPicPr>
          <p:cNvPr id="45" name="Grafik 44" descr="D:\_Schmiede\_Projekt__Berichte_Antraege\__Bericht_2013\_Diagr_AZ_DG_GesBew_neuOhneSFuR\___Diagr_ZA_GesBew_USE2_FINAL.emf"/>
          <p:cNvPicPr/>
          <p:nvPr/>
        </p:nvPicPr>
        <p:blipFill>
          <a:blip r:embed="rId11" cstate="print"/>
          <a:srcRect r="14419" b="68998"/>
          <a:stretch>
            <a:fillRect/>
          </a:stretch>
        </p:blipFill>
        <p:spPr bwMode="auto">
          <a:xfrm>
            <a:off x="214282" y="1142984"/>
            <a:ext cx="72152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hteck 47"/>
          <p:cNvSpPr/>
          <p:nvPr/>
        </p:nvSpPr>
        <p:spPr>
          <a:xfrm>
            <a:off x="-1" y="1071546"/>
            <a:ext cx="464347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 rot="5400000">
            <a:off x="3750482" y="-2821805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6215074" y="142873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 = 6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143636" y="5157192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Wiesendrusch</a:t>
            </a:r>
          </a:p>
          <a:p>
            <a:pPr algn="ctr"/>
            <a:r>
              <a:rPr lang="de-DE" sz="1400" dirty="0" smtClean="0"/>
              <a:t>+</a:t>
            </a:r>
          </a:p>
          <a:p>
            <a:pPr algn="ctr"/>
            <a:r>
              <a:rPr lang="de-DE" sz="1400" dirty="0" smtClean="0"/>
              <a:t>Einsaat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4857752" y="516598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Wiesendrusch</a:t>
            </a:r>
            <a:endParaRPr lang="de-DE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2346022" y="516598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Mahdgut</a:t>
            </a:r>
            <a:endParaRPr lang="de-DE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3500430" y="516598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Mahdgut</a:t>
            </a:r>
          </a:p>
          <a:p>
            <a:pPr algn="ctr"/>
            <a:r>
              <a:rPr lang="de-DE" sz="1400" dirty="0" smtClean="0"/>
              <a:t>+ </a:t>
            </a:r>
          </a:p>
          <a:p>
            <a:pPr algn="ctr"/>
            <a:r>
              <a:rPr lang="de-DE" sz="1400" dirty="0" smtClean="0"/>
              <a:t>Einsaat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928662" y="51676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Kontrolle</a:t>
            </a:r>
            <a:endParaRPr lang="de-DE" sz="1400" dirty="0"/>
          </a:p>
        </p:txBody>
      </p:sp>
      <p:sp>
        <p:nvSpPr>
          <p:cNvPr id="63" name="Titel 3"/>
          <p:cNvSpPr txBox="1">
            <a:spLocks/>
          </p:cNvSpPr>
          <p:nvPr/>
        </p:nvSpPr>
        <p:spPr>
          <a:xfrm>
            <a:off x="-214346" y="203200"/>
            <a:ext cx="871543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Vegetationsentw</a:t>
            </a: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3200" b="1" cap="small" dirty="0" smtClean="0">
                <a:solidFill>
                  <a:srgbClr val="153943"/>
                </a:solidFill>
              </a:rPr>
              <a:t>– Untere Schwarze Elster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Coswig-bearbeite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16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170569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0" name="Textfeld 69"/>
          <p:cNvSpPr txBox="1"/>
          <p:nvPr/>
        </p:nvSpPr>
        <p:spPr>
          <a:xfrm>
            <a:off x="2170569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1" name="Textfeld 70"/>
          <p:cNvSpPr txBox="1"/>
          <p:nvPr/>
        </p:nvSpPr>
        <p:spPr>
          <a:xfrm>
            <a:off x="3466713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2" name="Textfeld 71"/>
          <p:cNvSpPr txBox="1"/>
          <p:nvPr/>
        </p:nvSpPr>
        <p:spPr>
          <a:xfrm>
            <a:off x="3466713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3" name="Textfeld 72"/>
          <p:cNvSpPr txBox="1"/>
          <p:nvPr/>
        </p:nvSpPr>
        <p:spPr>
          <a:xfrm>
            <a:off x="4762857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4762857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6" name="Textfeld 75"/>
          <p:cNvSpPr txBox="1"/>
          <p:nvPr/>
        </p:nvSpPr>
        <p:spPr>
          <a:xfrm>
            <a:off x="6076585" y="6215235"/>
            <a:ext cx="74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7" name="Textfeld 76"/>
          <p:cNvSpPr txBox="1"/>
          <p:nvPr/>
        </p:nvSpPr>
        <p:spPr>
          <a:xfrm>
            <a:off x="6076585" y="6433591"/>
            <a:ext cx="774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cxnSp>
        <p:nvCxnSpPr>
          <p:cNvPr id="78" name="Gerade Verbindung 77"/>
          <p:cNvCxnSpPr/>
          <p:nvPr/>
        </p:nvCxnSpPr>
        <p:spPr>
          <a:xfrm>
            <a:off x="755576" y="5919217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374" y="6500177"/>
            <a:ext cx="19812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985" y="6275764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556" y="6496362"/>
            <a:ext cx="20574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063" y="6275764"/>
            <a:ext cx="21336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308" y="6501303"/>
            <a:ext cx="190500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5919" y="6270868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1386" y="6486892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2997" y="6258986"/>
            <a:ext cx="22098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feld 86"/>
          <p:cNvSpPr txBox="1"/>
          <p:nvPr/>
        </p:nvSpPr>
        <p:spPr>
          <a:xfrm>
            <a:off x="1954545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1</a:t>
            </a:r>
            <a:endParaRPr lang="de-DE" sz="1400" b="1" u="sng" dirty="0"/>
          </a:p>
        </p:txBody>
      </p:sp>
      <p:sp>
        <p:nvSpPr>
          <p:cNvPr id="88" name="Textfeld 87"/>
          <p:cNvSpPr txBox="1"/>
          <p:nvPr/>
        </p:nvSpPr>
        <p:spPr>
          <a:xfrm>
            <a:off x="3250689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2</a:t>
            </a:r>
            <a:endParaRPr lang="de-DE" sz="1400" b="1" u="sng" dirty="0"/>
          </a:p>
        </p:txBody>
      </p:sp>
      <p:sp>
        <p:nvSpPr>
          <p:cNvPr id="89" name="Textfeld 88"/>
          <p:cNvSpPr txBox="1"/>
          <p:nvPr/>
        </p:nvSpPr>
        <p:spPr>
          <a:xfrm>
            <a:off x="4546833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3</a:t>
            </a:r>
            <a:endParaRPr lang="de-DE" sz="1400" b="1" u="sng" dirty="0"/>
          </a:p>
        </p:txBody>
      </p:sp>
      <p:sp>
        <p:nvSpPr>
          <p:cNvPr id="90" name="Textfeld 89"/>
          <p:cNvSpPr txBox="1"/>
          <p:nvPr/>
        </p:nvSpPr>
        <p:spPr>
          <a:xfrm>
            <a:off x="5868144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N</a:t>
            </a:r>
            <a:endParaRPr lang="de-DE" sz="1400" b="1" u="sng" dirty="0"/>
          </a:p>
        </p:txBody>
      </p:sp>
      <p:sp>
        <p:nvSpPr>
          <p:cNvPr id="48" name="Rechteck 47"/>
          <p:cNvSpPr/>
          <p:nvPr/>
        </p:nvSpPr>
        <p:spPr>
          <a:xfrm>
            <a:off x="-1" y="1071546"/>
            <a:ext cx="464347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 rot="5400000">
            <a:off x="3750482" y="-2821805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 descr="D:\_Schmiede\_Projekt__Berichte_Antraege\__Bericht_2013\_Diagr_AZ_DG_GesBew_neuOhneSFuR\___Diagr_ZA_GesBew_USE2_FINAL.emf"/>
          <p:cNvPicPr/>
          <p:nvPr/>
        </p:nvPicPr>
        <p:blipFill>
          <a:blip r:embed="rId11" cstate="print"/>
          <a:srcRect l="1668" t="31840" r="15756" b="37751"/>
          <a:stretch>
            <a:fillRect/>
          </a:stretch>
        </p:blipFill>
        <p:spPr bwMode="auto">
          <a:xfrm>
            <a:off x="285720" y="1285860"/>
            <a:ext cx="70715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hteck 41"/>
          <p:cNvSpPr/>
          <p:nvPr/>
        </p:nvSpPr>
        <p:spPr>
          <a:xfrm rot="5400000">
            <a:off x="3902882" y="-2669405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6215074" y="142873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 = 6</a:t>
            </a:r>
            <a:endParaRPr lang="de-DE" b="1" dirty="0"/>
          </a:p>
        </p:txBody>
      </p:sp>
      <p:sp>
        <p:nvSpPr>
          <p:cNvPr id="46" name="Textfeld 45"/>
          <p:cNvSpPr txBox="1"/>
          <p:nvPr/>
        </p:nvSpPr>
        <p:spPr>
          <a:xfrm rot="16200000">
            <a:off x="1334844" y="1028062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Jahr 1</a:t>
            </a:r>
          </a:p>
          <a:p>
            <a:r>
              <a:rPr lang="de-DE" sz="1200" dirty="0" smtClean="0"/>
              <a:t>Jahr 2</a:t>
            </a:r>
          </a:p>
          <a:p>
            <a:r>
              <a:rPr lang="de-DE" sz="1200" dirty="0" smtClean="0"/>
              <a:t>Jahr 3</a:t>
            </a:r>
          </a:p>
          <a:p>
            <a:r>
              <a:rPr lang="de-DE" sz="1200" dirty="0" smtClean="0"/>
              <a:t>Jahr 4</a:t>
            </a:r>
          </a:p>
          <a:p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alf neu\2013_0520_123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3433124" cy="2682000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2" descr="D:\Umsetzungsfotos\Situationsfotos 11.03.10\USE 1 11.03.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6856" y="3979896"/>
            <a:ext cx="3585950" cy="2689463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0" y="203200"/>
            <a:ext cx="8244407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small" spc="0" normalizeH="0" noProof="0" dirty="0" smtClean="0">
                <a:ln>
                  <a:noFill/>
                </a:ln>
                <a:solidFill>
                  <a:srgbClr val="15394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Untere Schwarze Elster (Mai 2013)</a:t>
            </a:r>
            <a:endParaRPr kumimoji="0" lang="de-DE" sz="3200" b="1" i="0" u="none" strike="noStrike" kern="1200" cap="small" spc="0" normalizeH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8214659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Picture 2" descr="C:\Users\user\Desktop\USE 23.05.2013\DSC049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0714" y="1000108"/>
            <a:ext cx="3576000" cy="2682000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2" descr="C:\Users\user\Desktop\USE 23.05.2013\DSC05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1697" y="3984469"/>
            <a:ext cx="3440414" cy="2682000"/>
          </a:xfrm>
          <a:prstGeom prst="roundRect">
            <a:avLst>
              <a:gd name="adj" fmla="val 275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Rechteck 18"/>
          <p:cNvSpPr/>
          <p:nvPr/>
        </p:nvSpPr>
        <p:spPr>
          <a:xfrm>
            <a:off x="332320" y="3370639"/>
            <a:ext cx="3528391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b="1" i="1" dirty="0" smtClean="0"/>
              <a:t>Graben-Veilchen</a:t>
            </a:r>
            <a:r>
              <a:rPr lang="de-DE" i="1" dirty="0" smtClean="0"/>
              <a:t>: Viola </a:t>
            </a:r>
            <a:r>
              <a:rPr lang="de-DE" i="1" dirty="0" err="1" smtClean="0"/>
              <a:t>stagnina</a:t>
            </a:r>
            <a:endParaRPr lang="de-DE" i="1" dirty="0"/>
          </a:p>
        </p:txBody>
      </p:sp>
      <p:sp>
        <p:nvSpPr>
          <p:cNvPr id="21" name="Rechteck 20"/>
          <p:cNvSpPr/>
          <p:nvPr/>
        </p:nvSpPr>
        <p:spPr>
          <a:xfrm>
            <a:off x="4203168" y="3363747"/>
            <a:ext cx="3600400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b="1" i="1" dirty="0" smtClean="0"/>
              <a:t>Sibirische Schwertlilie</a:t>
            </a:r>
            <a:r>
              <a:rPr lang="de-DE" i="1" dirty="0" smtClean="0"/>
              <a:t>: Iris </a:t>
            </a:r>
            <a:r>
              <a:rPr lang="de-DE" i="1" dirty="0" err="1" smtClean="0"/>
              <a:t>sibirica</a:t>
            </a:r>
            <a:endParaRPr lang="de-DE" i="1" dirty="0"/>
          </a:p>
        </p:txBody>
      </p:sp>
      <p:sp>
        <p:nvSpPr>
          <p:cNvPr id="22" name="Rechteck 21"/>
          <p:cNvSpPr/>
          <p:nvPr/>
        </p:nvSpPr>
        <p:spPr>
          <a:xfrm>
            <a:off x="285720" y="6298356"/>
            <a:ext cx="3613751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b="1" i="1" dirty="0" smtClean="0"/>
              <a:t>Sumpf-Brenndolde:</a:t>
            </a:r>
            <a:r>
              <a:rPr lang="de-DE" i="1" dirty="0" smtClean="0"/>
              <a:t> </a:t>
            </a:r>
            <a:r>
              <a:rPr lang="de-DE" i="1" dirty="0" err="1" smtClean="0"/>
              <a:t>Selinum</a:t>
            </a:r>
            <a:r>
              <a:rPr lang="de-DE" i="1" dirty="0" smtClean="0"/>
              <a:t> </a:t>
            </a:r>
            <a:r>
              <a:rPr lang="de-DE" i="1" dirty="0" err="1" smtClean="0"/>
              <a:t>dubium</a:t>
            </a:r>
            <a:endParaRPr lang="de-DE" i="1" dirty="0"/>
          </a:p>
        </p:txBody>
      </p:sp>
      <p:sp>
        <p:nvSpPr>
          <p:cNvPr id="23" name="Rechteck 22"/>
          <p:cNvSpPr/>
          <p:nvPr/>
        </p:nvSpPr>
        <p:spPr>
          <a:xfrm>
            <a:off x="4166328" y="6300028"/>
            <a:ext cx="3678162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 smtClean="0"/>
              <a:t>Winterhochwasser</a:t>
            </a:r>
            <a:endParaRPr lang="de-DE" i="1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D88C-787B-47F1-A72F-76C2D7968EBE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26" name="Grafik 25" descr="Coswig-bearbeitet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8471424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17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7084" y="203200"/>
            <a:ext cx="7201361" cy="511156"/>
          </a:xfrm>
        </p:spPr>
        <p:txBody>
          <a:bodyPr>
            <a:noAutofit/>
          </a:bodyPr>
          <a:lstStyle/>
          <a:p>
            <a:r>
              <a:rPr lang="de-DE" sz="3200" b="1" cap="small" dirty="0" smtClean="0">
                <a:solidFill>
                  <a:srgbClr val="153943"/>
                </a:solidFill>
              </a:rPr>
              <a:t>Hintergrund</a:t>
            </a:r>
            <a:endParaRPr lang="de-DE" sz="3200" b="1" cap="small" dirty="0">
              <a:solidFill>
                <a:srgbClr val="153943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216053" y="1000108"/>
            <a:ext cx="7974191" cy="564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/>
              <a:t>FFH-Richtlinie: Erhaltung und Wiederherstellung der Lebensraumtypen nach Anhang I </a:t>
            </a:r>
          </a:p>
          <a:p>
            <a:pPr marL="800100" lvl="1" indent="-342900">
              <a:spcBef>
                <a:spcPct val="20000"/>
              </a:spcBef>
            </a:pPr>
            <a:endParaRPr lang="de-DE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C00000"/>
                </a:solidFill>
              </a:rPr>
              <a:t>Magere </a:t>
            </a:r>
            <a:r>
              <a:rPr lang="de-DE" sz="2000" b="1" dirty="0" smtClean="0">
                <a:solidFill>
                  <a:srgbClr val="C00000"/>
                </a:solidFill>
              </a:rPr>
              <a:t>Flachlandmähwiesen </a:t>
            </a:r>
            <a:r>
              <a:rPr lang="de-DE" sz="2000" b="1" dirty="0">
                <a:solidFill>
                  <a:srgbClr val="C00000"/>
                </a:solidFill>
              </a:rPr>
              <a:t>(LRT </a:t>
            </a:r>
            <a:r>
              <a:rPr lang="de-DE" sz="2000" b="1" dirty="0" smtClean="0">
                <a:solidFill>
                  <a:srgbClr val="C00000"/>
                </a:solidFill>
              </a:rPr>
              <a:t>6510)</a:t>
            </a:r>
          </a:p>
          <a:p>
            <a:pPr marL="800100" lvl="1" indent="-342900">
              <a:spcBef>
                <a:spcPct val="20000"/>
              </a:spcBef>
            </a:pPr>
            <a:endParaRPr lang="de-DE" sz="9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C00000"/>
                </a:solidFill>
              </a:rPr>
              <a:t>Brenndolden-Auenwiesen </a:t>
            </a:r>
            <a:r>
              <a:rPr lang="de-DE" sz="2000" b="1" dirty="0">
                <a:solidFill>
                  <a:srgbClr val="C00000"/>
                </a:solidFill>
              </a:rPr>
              <a:t>(LRT </a:t>
            </a:r>
            <a:r>
              <a:rPr lang="de-DE" sz="2000" b="1" dirty="0" smtClean="0">
                <a:solidFill>
                  <a:srgbClr val="C00000"/>
                </a:solidFill>
              </a:rPr>
              <a:t>6440)</a:t>
            </a:r>
          </a:p>
          <a:p>
            <a:pPr marL="342900" lvl="0" indent="-342900">
              <a:spcBef>
                <a:spcPct val="20000"/>
              </a:spcBef>
            </a:pPr>
            <a:endParaRPr lang="de-DE" sz="2000" baseline="30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b="1" dirty="0" smtClean="0"/>
              <a:t>Ursache:</a:t>
            </a:r>
            <a:r>
              <a:rPr lang="de-DE" sz="2000" dirty="0" smtClean="0"/>
              <a:t> Lebensraumtypisches Arteninventar fehlt trotz weitestgehend günstigen Standortbedingungen</a:t>
            </a:r>
          </a:p>
          <a:p>
            <a:pPr marL="800100" lvl="1" indent="-342900">
              <a:spcBef>
                <a:spcPct val="20000"/>
              </a:spcBef>
            </a:pPr>
            <a:endParaRPr lang="de-DE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dirty="0" smtClean="0"/>
              <a:t>Kaum natürliche Einwanderung von Zielarten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2000" dirty="0" smtClean="0"/>
              <a:t>geringer Ausbreitungsgeschwindigkeiten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2000" dirty="0" smtClean="0"/>
              <a:t>geringe Ausbreitungsdistanzen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2000" dirty="0" smtClean="0"/>
              <a:t>fehlender Ausbreitungswege</a:t>
            </a:r>
          </a:p>
        </p:txBody>
      </p:sp>
      <p:sp>
        <p:nvSpPr>
          <p:cNvPr id="10" name="Rechteck 9"/>
          <p:cNvSpPr/>
          <p:nvPr/>
        </p:nvSpPr>
        <p:spPr>
          <a:xfrm>
            <a:off x="8214658" y="0"/>
            <a:ext cx="222408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Coswig-bearbeite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278393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Titel 3"/>
          <p:cNvSpPr txBox="1">
            <a:spLocks/>
          </p:cNvSpPr>
          <p:nvPr/>
        </p:nvSpPr>
        <p:spPr>
          <a:xfrm>
            <a:off x="-214346" y="203200"/>
            <a:ext cx="871543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Versuchsdesign </a:t>
            </a:r>
            <a:r>
              <a:rPr lang="de-DE" sz="3200" b="1" cap="small" dirty="0" smtClean="0">
                <a:solidFill>
                  <a:srgbClr val="153943"/>
                </a:solidFill>
              </a:rPr>
              <a:t>– </a:t>
            </a:r>
            <a:r>
              <a:rPr lang="de-DE" sz="3200" b="1" cap="small" dirty="0" err="1" smtClean="0">
                <a:solidFill>
                  <a:srgbClr val="153943"/>
                </a:solidFill>
              </a:rPr>
              <a:t>Cortenswiese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296870" y="785794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Coswig-bearbeite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18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78" name="Gerade Verbindung 77"/>
          <p:cNvCxnSpPr/>
          <p:nvPr/>
        </p:nvCxnSpPr>
        <p:spPr>
          <a:xfrm>
            <a:off x="-313043" y="6287538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-1" y="1439867"/>
            <a:ext cx="464347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 rot="5400000">
            <a:off x="3750482" y="-2453484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 rot="5400000">
            <a:off x="3902882" y="-2301084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Bild 1"/>
          <p:cNvPicPr>
            <a:picLocks noChangeAspect="1" noChangeArrowheads="1"/>
          </p:cNvPicPr>
          <p:nvPr/>
        </p:nvPicPr>
        <p:blipFill>
          <a:blip r:embed="rId3"/>
          <a:srcRect l="36587" t="21642" b="4291"/>
          <a:stretch>
            <a:fillRect/>
          </a:stretch>
        </p:blipFill>
        <p:spPr bwMode="auto">
          <a:xfrm>
            <a:off x="145795" y="1268434"/>
            <a:ext cx="7958161" cy="5232400"/>
          </a:xfrm>
          <a:prstGeom prst="rect">
            <a:avLst/>
          </a:prstGeom>
          <a:noFill/>
        </p:spPr>
      </p:pic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525199" y="3583009"/>
            <a:ext cx="7302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Block 4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528749" y="2924196"/>
            <a:ext cx="7302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Block 6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4432037" y="4921271"/>
            <a:ext cx="730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Block 1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228587" y="4560909"/>
            <a:ext cx="7286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Block 3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254112" y="4853009"/>
            <a:ext cx="7302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Block 2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572949" y="2544784"/>
            <a:ext cx="7302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Block 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 rot="11579638">
            <a:off x="2055549" y="4479946"/>
            <a:ext cx="180975" cy="63658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11" descr="Horizontal hell"/>
          <p:cNvSpPr>
            <a:spLocks noChangeArrowheads="1"/>
          </p:cNvSpPr>
          <p:nvPr/>
        </p:nvSpPr>
        <p:spPr bwMode="auto">
          <a:xfrm rot="11579638">
            <a:off x="2201599" y="3863996"/>
            <a:ext cx="180975" cy="635000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Rectangle 12" descr="Horizontal hell"/>
          <p:cNvSpPr>
            <a:spLocks noChangeArrowheads="1"/>
          </p:cNvSpPr>
          <p:nvPr/>
        </p:nvSpPr>
        <p:spPr bwMode="auto">
          <a:xfrm rot="11579638">
            <a:off x="4971787" y="5178446"/>
            <a:ext cx="180975" cy="636588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 rot="11579638">
            <a:off x="5114662" y="4560909"/>
            <a:ext cx="180975" cy="63658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Rectangle 14" descr="Horizontal hell"/>
          <p:cNvSpPr>
            <a:spLocks noChangeArrowheads="1"/>
          </p:cNvSpPr>
          <p:nvPr/>
        </p:nvSpPr>
        <p:spPr bwMode="auto">
          <a:xfrm rot="11579638">
            <a:off x="1117337" y="4173559"/>
            <a:ext cx="180975" cy="636587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 rot="11579638">
            <a:off x="1258624" y="3556021"/>
            <a:ext cx="180975" cy="63658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 rot="11579638">
            <a:off x="3303324" y="2905146"/>
            <a:ext cx="180975" cy="63658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17" descr="Horizontal hell"/>
          <p:cNvSpPr>
            <a:spLocks noChangeArrowheads="1"/>
          </p:cNvSpPr>
          <p:nvPr/>
        </p:nvSpPr>
        <p:spPr bwMode="auto">
          <a:xfrm rot="11579638">
            <a:off x="3446199" y="2289196"/>
            <a:ext cx="180975" cy="635000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" name="Rectangle 18" descr="Horizontal hell"/>
          <p:cNvSpPr>
            <a:spLocks noChangeArrowheads="1"/>
          </p:cNvSpPr>
          <p:nvPr/>
        </p:nvSpPr>
        <p:spPr bwMode="auto">
          <a:xfrm rot="11579638">
            <a:off x="2226999" y="2641621"/>
            <a:ext cx="180975" cy="635000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 rot="11579638">
            <a:off x="2369874" y="2024084"/>
            <a:ext cx="180975" cy="63658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 rot="11579638">
            <a:off x="3154099" y="4786334"/>
            <a:ext cx="180975" cy="63658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Rectangle 21" descr="Horizontal hell"/>
          <p:cNvSpPr>
            <a:spLocks noChangeArrowheads="1"/>
          </p:cNvSpPr>
          <p:nvPr/>
        </p:nvSpPr>
        <p:spPr bwMode="auto">
          <a:xfrm rot="11579638">
            <a:off x="3296974" y="4168796"/>
            <a:ext cx="180975" cy="636588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4" name="AutoShape 22"/>
          <p:cNvSpPr>
            <a:spLocks/>
          </p:cNvSpPr>
          <p:nvPr/>
        </p:nvSpPr>
        <p:spPr bwMode="auto">
          <a:xfrm rot="887033">
            <a:off x="3039799" y="2225696"/>
            <a:ext cx="290513" cy="1254125"/>
          </a:xfrm>
          <a:prstGeom prst="leftBrace">
            <a:avLst>
              <a:gd name="adj1" fmla="val 3597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2622287" y="2552721"/>
            <a:ext cx="730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60 m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24"/>
          <p:cNvPicPr>
            <a:picLocks noChangeAspect="1" noChangeArrowheads="1"/>
          </p:cNvPicPr>
          <p:nvPr/>
        </p:nvPicPr>
        <p:blipFill>
          <a:blip r:embed="rId4"/>
          <a:srcRect l="48964" t="43069" r="24301" b="14513"/>
          <a:stretch>
            <a:fillRect/>
          </a:stretch>
        </p:blipFill>
        <p:spPr bwMode="auto">
          <a:xfrm>
            <a:off x="4909938" y="1296991"/>
            <a:ext cx="3165475" cy="28225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7" name="Oval 25"/>
          <p:cNvSpPr>
            <a:spLocks noChangeArrowheads="1"/>
          </p:cNvSpPr>
          <p:nvPr/>
        </p:nvSpPr>
        <p:spPr bwMode="auto">
          <a:xfrm>
            <a:off x="6987970" y="1511305"/>
            <a:ext cx="301625" cy="334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" name="Textfeld 97"/>
          <p:cNvSpPr txBox="1"/>
          <p:nvPr/>
        </p:nvSpPr>
        <p:spPr>
          <a:xfrm>
            <a:off x="1643042" y="47027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1571604" y="385762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 + E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Titel 3"/>
          <p:cNvSpPr txBox="1">
            <a:spLocks/>
          </p:cNvSpPr>
          <p:nvPr/>
        </p:nvSpPr>
        <p:spPr>
          <a:xfrm>
            <a:off x="-214346" y="203200"/>
            <a:ext cx="871543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Vegetationsentw</a:t>
            </a: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3200" b="1" cap="small" dirty="0" smtClean="0">
                <a:solidFill>
                  <a:srgbClr val="153943"/>
                </a:solidFill>
              </a:rPr>
              <a:t>– </a:t>
            </a:r>
            <a:r>
              <a:rPr lang="de-DE" sz="3200" b="1" cap="small" dirty="0" err="1" smtClean="0">
                <a:solidFill>
                  <a:srgbClr val="153943"/>
                </a:solidFill>
              </a:rPr>
              <a:t>Cortenswiese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Coswig-bearbeite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19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170569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0" name="Textfeld 69"/>
          <p:cNvSpPr txBox="1"/>
          <p:nvPr/>
        </p:nvSpPr>
        <p:spPr>
          <a:xfrm>
            <a:off x="2170569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1" name="Textfeld 70"/>
          <p:cNvSpPr txBox="1"/>
          <p:nvPr/>
        </p:nvSpPr>
        <p:spPr>
          <a:xfrm>
            <a:off x="3466713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2" name="Textfeld 71"/>
          <p:cNvSpPr txBox="1"/>
          <p:nvPr/>
        </p:nvSpPr>
        <p:spPr>
          <a:xfrm>
            <a:off x="3466713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3" name="Textfeld 72"/>
          <p:cNvSpPr txBox="1"/>
          <p:nvPr/>
        </p:nvSpPr>
        <p:spPr>
          <a:xfrm>
            <a:off x="4762857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4762857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6" name="Textfeld 75"/>
          <p:cNvSpPr txBox="1"/>
          <p:nvPr/>
        </p:nvSpPr>
        <p:spPr>
          <a:xfrm>
            <a:off x="6076585" y="6215235"/>
            <a:ext cx="74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7" name="Textfeld 76"/>
          <p:cNvSpPr txBox="1"/>
          <p:nvPr/>
        </p:nvSpPr>
        <p:spPr>
          <a:xfrm>
            <a:off x="6076585" y="6433591"/>
            <a:ext cx="774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cxnSp>
        <p:nvCxnSpPr>
          <p:cNvPr id="78" name="Gerade Verbindung 77"/>
          <p:cNvCxnSpPr/>
          <p:nvPr/>
        </p:nvCxnSpPr>
        <p:spPr>
          <a:xfrm>
            <a:off x="755576" y="5919217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374" y="6500177"/>
            <a:ext cx="19812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985" y="6275764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556" y="6496362"/>
            <a:ext cx="20574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063" y="6275764"/>
            <a:ext cx="21336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308" y="6501303"/>
            <a:ext cx="190500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5919" y="6270868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1386" y="6486892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2997" y="6258986"/>
            <a:ext cx="22098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feld 86"/>
          <p:cNvSpPr txBox="1"/>
          <p:nvPr/>
        </p:nvSpPr>
        <p:spPr>
          <a:xfrm>
            <a:off x="1954545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1</a:t>
            </a:r>
            <a:endParaRPr lang="de-DE" sz="1400" b="1" u="sng" dirty="0"/>
          </a:p>
        </p:txBody>
      </p:sp>
      <p:sp>
        <p:nvSpPr>
          <p:cNvPr id="88" name="Textfeld 87"/>
          <p:cNvSpPr txBox="1"/>
          <p:nvPr/>
        </p:nvSpPr>
        <p:spPr>
          <a:xfrm>
            <a:off x="3250689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2</a:t>
            </a:r>
            <a:endParaRPr lang="de-DE" sz="1400" b="1" u="sng" dirty="0"/>
          </a:p>
        </p:txBody>
      </p:sp>
      <p:sp>
        <p:nvSpPr>
          <p:cNvPr id="89" name="Textfeld 88"/>
          <p:cNvSpPr txBox="1"/>
          <p:nvPr/>
        </p:nvSpPr>
        <p:spPr>
          <a:xfrm>
            <a:off x="4546833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3</a:t>
            </a:r>
            <a:endParaRPr lang="de-DE" sz="1400" b="1" u="sng" dirty="0"/>
          </a:p>
        </p:txBody>
      </p:sp>
      <p:sp>
        <p:nvSpPr>
          <p:cNvPr id="90" name="Textfeld 89"/>
          <p:cNvSpPr txBox="1"/>
          <p:nvPr/>
        </p:nvSpPr>
        <p:spPr>
          <a:xfrm>
            <a:off x="5868144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N</a:t>
            </a:r>
            <a:endParaRPr lang="de-DE" sz="1400" b="1" u="sng" dirty="0"/>
          </a:p>
        </p:txBody>
      </p:sp>
      <p:sp>
        <p:nvSpPr>
          <p:cNvPr id="48" name="Rechteck 47"/>
          <p:cNvSpPr/>
          <p:nvPr/>
        </p:nvSpPr>
        <p:spPr>
          <a:xfrm>
            <a:off x="-1" y="1071546"/>
            <a:ext cx="464347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 rot="5400000">
            <a:off x="3750482" y="-2821805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 rot="5400000">
            <a:off x="3902882" y="-2669405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" name="Grafik 44" descr="D:\_Schmiede\_Projekt__Berichte_Antraege\__Bericht_2013\_Diagr_AZ_DG_GesBew_neuOhneSFuR\___Diagr_ZA_GesBew_COR_FINAL.emf"/>
          <p:cNvPicPr/>
          <p:nvPr/>
        </p:nvPicPr>
        <p:blipFill>
          <a:blip r:embed="rId11" cstate="print"/>
          <a:srcRect l="1674" t="1165" r="15463" b="67386"/>
          <a:stretch>
            <a:fillRect/>
          </a:stretch>
        </p:blipFill>
        <p:spPr bwMode="auto">
          <a:xfrm>
            <a:off x="428596" y="1571612"/>
            <a:ext cx="7071524" cy="38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6215074" y="13572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 = 6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Titel 3"/>
          <p:cNvSpPr txBox="1">
            <a:spLocks/>
          </p:cNvSpPr>
          <p:nvPr/>
        </p:nvSpPr>
        <p:spPr>
          <a:xfrm>
            <a:off x="-214346" y="203200"/>
            <a:ext cx="871543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err="1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Vegetationsentw</a:t>
            </a: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3200" b="1" cap="small" dirty="0" smtClean="0">
                <a:solidFill>
                  <a:srgbClr val="153943"/>
                </a:solidFill>
              </a:rPr>
              <a:t>– </a:t>
            </a:r>
            <a:r>
              <a:rPr lang="de-DE" sz="3200" b="1" cap="small" dirty="0" err="1" smtClean="0">
                <a:solidFill>
                  <a:srgbClr val="153943"/>
                </a:solidFill>
              </a:rPr>
              <a:t>Cortenswiese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Coswig-bearbeite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8562795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20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170569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0" name="Textfeld 69"/>
          <p:cNvSpPr txBox="1"/>
          <p:nvPr/>
        </p:nvSpPr>
        <p:spPr>
          <a:xfrm>
            <a:off x="2170569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1" name="Textfeld 70"/>
          <p:cNvSpPr txBox="1"/>
          <p:nvPr/>
        </p:nvSpPr>
        <p:spPr>
          <a:xfrm>
            <a:off x="3466713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2" name="Textfeld 71"/>
          <p:cNvSpPr txBox="1"/>
          <p:nvPr/>
        </p:nvSpPr>
        <p:spPr>
          <a:xfrm>
            <a:off x="3466713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3" name="Textfeld 72"/>
          <p:cNvSpPr txBox="1"/>
          <p:nvPr/>
        </p:nvSpPr>
        <p:spPr>
          <a:xfrm>
            <a:off x="4762857" y="62152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4762857" y="64335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sp>
        <p:nvSpPr>
          <p:cNvPr id="76" name="Textfeld 75"/>
          <p:cNvSpPr txBox="1"/>
          <p:nvPr/>
        </p:nvSpPr>
        <p:spPr>
          <a:xfrm>
            <a:off x="6076585" y="6215235"/>
            <a:ext cx="74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Kräuter</a:t>
            </a:r>
            <a:endParaRPr lang="de-DE" sz="1400" dirty="0"/>
          </a:p>
        </p:txBody>
      </p:sp>
      <p:sp>
        <p:nvSpPr>
          <p:cNvPr id="77" name="Textfeld 76"/>
          <p:cNvSpPr txBox="1"/>
          <p:nvPr/>
        </p:nvSpPr>
        <p:spPr>
          <a:xfrm>
            <a:off x="6076585" y="6433591"/>
            <a:ext cx="774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Gräser</a:t>
            </a:r>
            <a:endParaRPr lang="de-DE" sz="1400" dirty="0"/>
          </a:p>
        </p:txBody>
      </p:sp>
      <p:cxnSp>
        <p:nvCxnSpPr>
          <p:cNvPr id="78" name="Gerade Verbindung 77"/>
          <p:cNvCxnSpPr/>
          <p:nvPr/>
        </p:nvCxnSpPr>
        <p:spPr>
          <a:xfrm>
            <a:off x="755576" y="5919217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374" y="6500177"/>
            <a:ext cx="19812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985" y="6275764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556" y="6496362"/>
            <a:ext cx="20574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063" y="6275764"/>
            <a:ext cx="213360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308" y="6501303"/>
            <a:ext cx="190500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5919" y="6270868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1386" y="6486892"/>
            <a:ext cx="213360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2997" y="6258986"/>
            <a:ext cx="22098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feld 86"/>
          <p:cNvSpPr txBox="1"/>
          <p:nvPr/>
        </p:nvSpPr>
        <p:spPr>
          <a:xfrm>
            <a:off x="1954545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1</a:t>
            </a:r>
            <a:endParaRPr lang="de-DE" sz="1400" b="1" u="sng" dirty="0"/>
          </a:p>
        </p:txBody>
      </p:sp>
      <p:sp>
        <p:nvSpPr>
          <p:cNvPr id="88" name="Textfeld 87"/>
          <p:cNvSpPr txBox="1"/>
          <p:nvPr/>
        </p:nvSpPr>
        <p:spPr>
          <a:xfrm>
            <a:off x="3250689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2</a:t>
            </a:r>
            <a:endParaRPr lang="de-DE" sz="1400" b="1" u="sng" dirty="0"/>
          </a:p>
        </p:txBody>
      </p:sp>
      <p:sp>
        <p:nvSpPr>
          <p:cNvPr id="89" name="Textfeld 88"/>
          <p:cNvSpPr txBox="1"/>
          <p:nvPr/>
        </p:nvSpPr>
        <p:spPr>
          <a:xfrm>
            <a:off x="4546833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3</a:t>
            </a:r>
            <a:endParaRPr lang="de-DE" sz="1400" b="1" u="sng" dirty="0"/>
          </a:p>
        </p:txBody>
      </p:sp>
      <p:sp>
        <p:nvSpPr>
          <p:cNvPr id="90" name="Textfeld 89"/>
          <p:cNvSpPr txBox="1"/>
          <p:nvPr/>
        </p:nvSpPr>
        <p:spPr>
          <a:xfrm>
            <a:off x="5868144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Kat. N</a:t>
            </a:r>
            <a:endParaRPr lang="de-DE" sz="1400" b="1" u="sng" dirty="0"/>
          </a:p>
        </p:txBody>
      </p:sp>
      <p:sp>
        <p:nvSpPr>
          <p:cNvPr id="48" name="Rechteck 47"/>
          <p:cNvSpPr/>
          <p:nvPr/>
        </p:nvSpPr>
        <p:spPr>
          <a:xfrm>
            <a:off x="-1" y="1071546"/>
            <a:ext cx="464347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 rot="5400000">
            <a:off x="3902882" y="-2464619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 descr="D:\_Schmiede\_Projekt__Berichte_Antraege\__Bericht_2013\_Diagr_AZ_DG_GesBew_neuOhneSFuR\___Diagr_ZA_GesBew_COR_FINAL.emf"/>
          <p:cNvPicPr/>
          <p:nvPr/>
        </p:nvPicPr>
        <p:blipFill>
          <a:blip r:embed="rId11" cstate="print"/>
          <a:srcRect l="2448" t="31622" r="15657" b="35998"/>
          <a:stretch>
            <a:fillRect/>
          </a:stretch>
        </p:blipFill>
        <p:spPr bwMode="auto">
          <a:xfrm>
            <a:off x="500034" y="1500174"/>
            <a:ext cx="7214400" cy="39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hteck 48"/>
          <p:cNvSpPr/>
          <p:nvPr/>
        </p:nvSpPr>
        <p:spPr>
          <a:xfrm rot="5400000">
            <a:off x="3750480" y="-2393182"/>
            <a:ext cx="285750" cy="77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6215074" y="13572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 = 6</a:t>
            </a:r>
            <a:endParaRPr lang="de-DE" b="1" dirty="0"/>
          </a:p>
        </p:txBody>
      </p:sp>
      <p:sp>
        <p:nvSpPr>
          <p:cNvPr id="35" name="Textfeld 34"/>
          <p:cNvSpPr txBox="1"/>
          <p:nvPr/>
        </p:nvSpPr>
        <p:spPr>
          <a:xfrm rot="16200000">
            <a:off x="1727186" y="1558907"/>
            <a:ext cx="785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Jahr 1</a:t>
            </a:r>
          </a:p>
          <a:p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Jahr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3"/>
          <p:cNvSpPr txBox="1">
            <a:spLocks/>
          </p:cNvSpPr>
          <p:nvPr/>
        </p:nvSpPr>
        <p:spPr>
          <a:xfrm>
            <a:off x="497084" y="20320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Fazit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637599" y="980728"/>
            <a:ext cx="6990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buFont typeface="Arial" pitchFamily="34" charset="0"/>
              <a:buChar char="•"/>
            </a:pPr>
            <a:r>
              <a:rPr lang="de-DE" sz="3200" b="1" dirty="0" smtClean="0"/>
              <a:t> </a:t>
            </a:r>
            <a:r>
              <a:rPr lang="en-US" sz="2600" b="1" dirty="0" err="1" smtClean="0"/>
              <a:t>Alle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Varianten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eignen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sich</a:t>
            </a:r>
            <a:r>
              <a:rPr lang="en-US" sz="2600" b="1" dirty="0" smtClean="0"/>
              <a:t> gut </a:t>
            </a:r>
            <a:r>
              <a:rPr lang="en-US" sz="2600" b="1" dirty="0" err="1" smtClean="0"/>
              <a:t>zur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Erhöhung</a:t>
            </a:r>
            <a:r>
              <a:rPr lang="en-US" sz="2600" b="1" dirty="0" smtClean="0"/>
              <a:t> </a:t>
            </a:r>
          </a:p>
          <a:p>
            <a:pPr defTabSz="912813"/>
            <a:r>
              <a:rPr lang="en-US" sz="2600" b="1" dirty="0" smtClean="0"/>
              <a:t>      der </a:t>
            </a:r>
            <a:r>
              <a:rPr lang="en-US" sz="2600" b="1" dirty="0" err="1" smtClean="0"/>
              <a:t>Zielartenanzahl</a:t>
            </a:r>
            <a:endParaRPr lang="de-DE" sz="2600" b="1" dirty="0" smtClean="0"/>
          </a:p>
        </p:txBody>
      </p:sp>
      <p:sp>
        <p:nvSpPr>
          <p:cNvPr id="13" name="Rechteck 12"/>
          <p:cNvSpPr/>
          <p:nvPr/>
        </p:nvSpPr>
        <p:spPr>
          <a:xfrm>
            <a:off x="602469" y="2132856"/>
            <a:ext cx="73418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600" dirty="0" smtClean="0"/>
              <a:t>Geringe Unterschiede zwischen Mahdgut </a:t>
            </a:r>
          </a:p>
          <a:p>
            <a:pPr defTabSz="912813"/>
            <a:r>
              <a:rPr lang="de-DE" sz="2600" dirty="0" smtClean="0"/>
              <a:t>       und Wiesendrusch</a:t>
            </a:r>
          </a:p>
          <a:p>
            <a:pPr defTabSz="912813"/>
            <a:endParaRPr lang="de-DE" sz="12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611560" y="3356992"/>
            <a:ext cx="7419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600" dirty="0" smtClean="0"/>
              <a:t>Zusätzliche Einsaat führt zu höherer Anzahl  </a:t>
            </a:r>
          </a:p>
          <a:p>
            <a:pPr defTabSz="912813"/>
            <a:r>
              <a:rPr lang="de-DE" sz="2600" dirty="0" smtClean="0"/>
              <a:t>      etablierter Arten</a:t>
            </a:r>
          </a:p>
          <a:p>
            <a:pPr defTabSz="912813"/>
            <a:endParaRPr lang="de-DE" sz="2600" dirty="0" smtClean="0"/>
          </a:p>
          <a:p>
            <a:pPr defTabSz="912813"/>
            <a:endParaRPr lang="de-DE" sz="1200" dirty="0" smtClean="0"/>
          </a:p>
          <a:p>
            <a:pPr marL="176213" algn="ctr" defTabSz="912813"/>
            <a:r>
              <a:rPr lang="en-US" sz="2600" b="1" dirty="0" err="1" smtClean="0">
                <a:sym typeface="Wingdings" pitchFamily="2" charset="2"/>
              </a:rPr>
              <a:t>Bei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b="1" dirty="0" err="1" smtClean="0">
                <a:sym typeface="Wingdings" pitchFamily="2" charset="2"/>
              </a:rPr>
              <a:t>Mangel</a:t>
            </a:r>
            <a:r>
              <a:rPr lang="en-US" sz="2600" b="1" dirty="0" smtClean="0">
                <a:sym typeface="Wingdings" pitchFamily="2" charset="2"/>
              </a:rPr>
              <a:t> an </a:t>
            </a:r>
            <a:r>
              <a:rPr lang="en-US" sz="2600" b="1" dirty="0" err="1" smtClean="0">
                <a:sym typeface="Wingdings" pitchFamily="2" charset="2"/>
              </a:rPr>
              <a:t>hochwertigen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b="1" dirty="0" err="1" smtClean="0">
                <a:sym typeface="Wingdings" pitchFamily="2" charset="2"/>
              </a:rPr>
              <a:t>Spenderflächen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b="1" dirty="0" err="1" smtClean="0">
                <a:sym typeface="Wingdings" pitchFamily="2" charset="2"/>
              </a:rPr>
              <a:t>sehr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b="1" dirty="0" err="1" smtClean="0">
                <a:sym typeface="Wingdings" pitchFamily="2" charset="2"/>
              </a:rPr>
              <a:t>empfehlenswert</a:t>
            </a:r>
            <a:endParaRPr lang="de-DE" sz="2600" b="1" dirty="0">
              <a:sym typeface="Wingdings" pitchFamily="2" charset="2"/>
            </a:endParaRPr>
          </a:p>
        </p:txBody>
      </p:sp>
      <p:pic>
        <p:nvPicPr>
          <p:cNvPr id="17" name="Grafik 16" descr="Coswig-bearbeite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8471423" y="63813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21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GroupWise\RIMG025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896544" y="620688"/>
            <a:ext cx="4283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Vielen Dank </a:t>
            </a:r>
          </a:p>
          <a:p>
            <a:pPr algn="ctr"/>
            <a:r>
              <a:rPr lang="de-DE" sz="4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für die Aufmerksamkeit!</a:t>
            </a:r>
            <a:endParaRPr lang="de-DE" sz="44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" y="4305312"/>
            <a:ext cx="8225373" cy="2552688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0" y="203200"/>
            <a:ext cx="7929585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de-DE" sz="3200" b="1" i="0" strike="noStrike" kern="1200" cap="small" spc="0" normalizeH="0" noProof="0" dirty="0" smtClean="0">
                <a:ln>
                  <a:noFill/>
                </a:ln>
                <a:solidFill>
                  <a:srgbClr val="15394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„Modellprojekt zur Grünlandaufwertung“ </a:t>
            </a:r>
            <a:endParaRPr kumimoji="0" lang="de-DE" sz="3200" b="1" i="0" strike="noStrike" kern="1200" cap="small" spc="0" normalizeH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14657" y="0"/>
            <a:ext cx="137459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323528" y="1429033"/>
            <a:ext cx="75608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de-DE" sz="2200" dirty="0" smtClean="0">
                <a:latin typeface="Calibri" pitchFamily="34" charset="0"/>
                <a:cs typeface="Calibri" pitchFamily="34" charset="0"/>
              </a:rPr>
              <a:t>Erprobung verschiedener Methoden zur aktiven Einbringung von Zielarten auf Arrhenatherion- und Cnidion-Wiesen</a:t>
            </a:r>
          </a:p>
          <a:p>
            <a:pPr marL="355600" indent="-355600">
              <a:buFont typeface="Arial" pitchFamily="34" charset="0"/>
              <a:buChar char="•"/>
            </a:pPr>
            <a:endParaRPr lang="de-DE" sz="2200" dirty="0" smtClean="0">
              <a:latin typeface="Calibri" pitchFamily="34" charset="0"/>
              <a:cs typeface="Calibri" pitchFamily="34" charset="0"/>
            </a:endParaRPr>
          </a:p>
          <a:p>
            <a:pPr marL="812800" lvl="1" indent="-355600"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Mahdgutübertrag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Einsaat von Wiesendrusch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Ergänzende Einsaat von regionalen Saatgutmischungen</a:t>
            </a:r>
          </a:p>
          <a:p>
            <a:pPr marL="812800" lvl="1" indent="-355600"/>
            <a:endParaRPr lang="de-DE" sz="2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Grafik 6" descr="P10403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5876" y="4362777"/>
            <a:ext cx="1934323" cy="2434944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2" descr="2009_08_04 Wulfen Allium angulosum 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40" y="4371125"/>
            <a:ext cx="2002330" cy="2426596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6" descr="Kopie von Cnidium dubium 01 - Kaiserwiese 2009-09-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50456" y="4367091"/>
            <a:ext cx="1967201" cy="2432129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87916" y="4367029"/>
            <a:ext cx="2002330" cy="2427982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feld 15"/>
          <p:cNvSpPr txBox="1"/>
          <p:nvPr/>
        </p:nvSpPr>
        <p:spPr>
          <a:xfrm>
            <a:off x="2000232" y="6215082"/>
            <a:ext cx="5072098" cy="400110"/>
          </a:xfrm>
          <a:prstGeom prst="rect">
            <a:avLst/>
          </a:prstGeom>
          <a:solidFill>
            <a:schemeClr val="bg2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cap="small" dirty="0" smtClean="0"/>
              <a:t>Projektlaufzeit: Apr. 2009 – Sept. 2015</a:t>
            </a:r>
            <a:endParaRPr lang="de-DE" sz="2000" b="1" cap="small" dirty="0"/>
          </a:p>
        </p:txBody>
      </p:sp>
      <p:pic>
        <p:nvPicPr>
          <p:cNvPr id="18" name="Grafik 17" descr="Coswig-bearbeitet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D88C-787B-47F1-A72F-76C2D7968EB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278393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2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183" y="1384272"/>
            <a:ext cx="7697089" cy="4572508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5865306" y="4181649"/>
            <a:ext cx="105137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Gorsdorf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6444516" y="3700254"/>
            <a:ext cx="16279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Untere Schwarze Elster (2009)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5228461" y="3032957"/>
            <a:ext cx="9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Külsoer Mühle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5080952" y="2387332"/>
            <a:ext cx="16279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Küchenholz-graben (2009)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2551584" y="3301763"/>
            <a:ext cx="1584176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Große Straube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(2010)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572554" y="2573293"/>
            <a:ext cx="981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Coswiger Luch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005156" y="3500438"/>
            <a:ext cx="1764342" cy="29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Schwedenwiese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1085553" y="2755528"/>
            <a:ext cx="1617723" cy="76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Cortenswiese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(2011)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el 3"/>
          <p:cNvSpPr txBox="1">
            <a:spLocks/>
          </p:cNvSpPr>
          <p:nvPr/>
        </p:nvSpPr>
        <p:spPr>
          <a:xfrm>
            <a:off x="1" y="203200"/>
            <a:ext cx="80724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28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Projektgebiete im Landkreis Wittenberg</a:t>
            </a:r>
            <a:endParaRPr lang="de-DE" sz="2800" b="1" cap="small" dirty="0">
              <a:solidFill>
                <a:srgbClr val="15394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69306" y="5921255"/>
            <a:ext cx="177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/>
              <a:t>Quelle: Open Street </a:t>
            </a:r>
            <a:r>
              <a:rPr lang="de-DE" sz="1000" dirty="0" err="1" smtClean="0"/>
              <a:t>Map</a:t>
            </a:r>
            <a:endParaRPr lang="de-DE" sz="1000" dirty="0"/>
          </a:p>
        </p:txBody>
      </p:sp>
      <p:sp>
        <p:nvSpPr>
          <p:cNvPr id="6" name="Rechteck 5"/>
          <p:cNvSpPr/>
          <p:nvPr/>
        </p:nvSpPr>
        <p:spPr>
          <a:xfrm>
            <a:off x="8214659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Grafik 35" descr="Coswig-bearbeit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18"/>
          <p:cNvSpPr>
            <a:spLocks noChangeArrowheads="1"/>
          </p:cNvSpPr>
          <p:nvPr/>
        </p:nvSpPr>
        <p:spPr bwMode="auto">
          <a:xfrm>
            <a:off x="1835528" y="330534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3013250" y="3140968"/>
            <a:ext cx="90487" cy="90488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auto">
          <a:xfrm>
            <a:off x="3290361" y="324898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2392664" y="6236743"/>
            <a:ext cx="2383717" cy="3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Empfängerfläche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4429626" y="6236743"/>
            <a:ext cx="1932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Spenderfläche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4326087" y="6359273"/>
            <a:ext cx="112076" cy="114763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2285984" y="6349225"/>
            <a:ext cx="122822" cy="113311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6295873" y="4056801"/>
            <a:ext cx="90487" cy="90488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3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6537410" y="4026738"/>
            <a:ext cx="122822" cy="113311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" name="Oval 18"/>
          <p:cNvSpPr>
            <a:spLocks noChangeArrowheads="1"/>
          </p:cNvSpPr>
          <p:nvPr/>
        </p:nvSpPr>
        <p:spPr bwMode="auto">
          <a:xfrm>
            <a:off x="5824359" y="2960948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Oval 18"/>
          <p:cNvSpPr>
            <a:spLocks noChangeArrowheads="1"/>
          </p:cNvSpPr>
          <p:nvPr/>
        </p:nvSpPr>
        <p:spPr bwMode="auto">
          <a:xfrm>
            <a:off x="5796136" y="2950111"/>
            <a:ext cx="122822" cy="113311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3279349" y="3226903"/>
            <a:ext cx="122822" cy="113311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Oval 18"/>
          <p:cNvSpPr>
            <a:spLocks noChangeArrowheads="1"/>
          </p:cNvSpPr>
          <p:nvPr/>
        </p:nvSpPr>
        <p:spPr bwMode="auto">
          <a:xfrm>
            <a:off x="1830800" y="3298911"/>
            <a:ext cx="122822" cy="113311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" name="Oval 16"/>
          <p:cNvSpPr>
            <a:spLocks noChangeArrowheads="1"/>
          </p:cNvSpPr>
          <p:nvPr/>
        </p:nvSpPr>
        <p:spPr bwMode="auto">
          <a:xfrm>
            <a:off x="5653997" y="2971785"/>
            <a:ext cx="112076" cy="114763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6293680" y="4051095"/>
            <a:ext cx="112076" cy="114763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1818918" y="3437389"/>
            <a:ext cx="112076" cy="114763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" name="Oval 16"/>
          <p:cNvSpPr>
            <a:spLocks noChangeArrowheads="1"/>
          </p:cNvSpPr>
          <p:nvPr/>
        </p:nvSpPr>
        <p:spPr bwMode="auto">
          <a:xfrm>
            <a:off x="2999493" y="3131769"/>
            <a:ext cx="112076" cy="114763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5" name="Ellipse 74"/>
          <p:cNvSpPr/>
          <p:nvPr/>
        </p:nvSpPr>
        <p:spPr>
          <a:xfrm flipV="1">
            <a:off x="1000100" y="2714620"/>
            <a:ext cx="1707740" cy="6937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Textfeld 77"/>
          <p:cNvSpPr txBox="1"/>
          <p:nvPr/>
        </p:nvSpPr>
        <p:spPr>
          <a:xfrm>
            <a:off x="4225198" y="2922786"/>
            <a:ext cx="92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i="1" dirty="0" smtClean="0"/>
              <a:t>Lutherstadt</a:t>
            </a:r>
          </a:p>
          <a:p>
            <a:pPr algn="ctr"/>
            <a:r>
              <a:rPr lang="de-DE" sz="1200" b="1" i="1" dirty="0" smtClean="0"/>
              <a:t>Wittenberg</a:t>
            </a:r>
            <a:endParaRPr lang="de-DE" sz="1200" b="1" i="1" dirty="0"/>
          </a:p>
        </p:txBody>
      </p:sp>
      <p:sp>
        <p:nvSpPr>
          <p:cNvPr id="84" name="Textfeld 83"/>
          <p:cNvSpPr txBox="1"/>
          <p:nvPr/>
        </p:nvSpPr>
        <p:spPr>
          <a:xfrm>
            <a:off x="899592" y="3789040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i="1" dirty="0" smtClean="0"/>
              <a:t>Dessau</a:t>
            </a:r>
            <a:endParaRPr lang="de-DE" sz="1200" b="1" i="1" dirty="0"/>
          </a:p>
        </p:txBody>
      </p:sp>
      <p:sp>
        <p:nvSpPr>
          <p:cNvPr id="85" name="Textfeld 84"/>
          <p:cNvSpPr txBox="1"/>
          <p:nvPr/>
        </p:nvSpPr>
        <p:spPr>
          <a:xfrm>
            <a:off x="4834882" y="5411316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i="1" dirty="0" smtClean="0"/>
              <a:t>Bad</a:t>
            </a:r>
          </a:p>
          <a:p>
            <a:pPr algn="ctr"/>
            <a:r>
              <a:rPr lang="de-DE" sz="1200" b="1" i="1" dirty="0" smtClean="0"/>
              <a:t>Schmiedeberg</a:t>
            </a:r>
            <a:endParaRPr lang="de-DE" sz="1200" b="1" i="1" dirty="0"/>
          </a:p>
        </p:txBody>
      </p:sp>
      <p:cxnSp>
        <p:nvCxnSpPr>
          <p:cNvPr id="86" name="Gerade Verbindung 85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 flipV="1">
            <a:off x="6364722" y="3643314"/>
            <a:ext cx="1707740" cy="6937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kt 1323\Fotos\Cortenswiese 13.10.11\DSC03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928670"/>
            <a:ext cx="3763200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4" name="Grafik 43" descr="Coswiger Luc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963790"/>
            <a:ext cx="3763200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6" name="Bild 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918685"/>
            <a:ext cx="3639600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Grafik 19" descr="IMG_222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45851" y="3927876"/>
            <a:ext cx="3680604" cy="2822400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497084" y="21429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Bodenwerte Spender- &amp; Empfängerfläche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245851" y="5421729"/>
            <a:ext cx="3714776" cy="136960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b="1" u="sng" dirty="0" smtClean="0"/>
              <a:t>„</a:t>
            </a:r>
            <a:r>
              <a:rPr lang="de-DE" sz="2000" b="1" u="sng" dirty="0" smtClean="0"/>
              <a:t>Untere Schwarze Elster</a:t>
            </a:r>
            <a:r>
              <a:rPr lang="de-DE" b="1" u="sng" dirty="0" smtClean="0"/>
              <a:t>“</a:t>
            </a:r>
            <a:endParaRPr lang="de-DE" sz="700" b="1" dirty="0" smtClean="0"/>
          </a:p>
          <a:p>
            <a:pPr algn="ctr"/>
            <a:endParaRPr lang="de-DE" sz="700" b="1" dirty="0" smtClean="0"/>
          </a:p>
          <a:p>
            <a:pPr algn="ctr"/>
            <a:r>
              <a:rPr lang="de-DE" sz="2000" b="1" dirty="0" smtClean="0"/>
              <a:t>% </a:t>
            </a:r>
            <a:r>
              <a:rPr lang="de-DE" sz="2000" b="1" dirty="0" err="1" smtClean="0"/>
              <a:t>C</a:t>
            </a:r>
            <a:r>
              <a:rPr lang="de-DE" sz="2000" b="1" baseline="-25000" dirty="0" err="1" smtClean="0"/>
              <a:t>t</a:t>
            </a:r>
            <a:r>
              <a:rPr lang="de-DE" sz="2000" b="1" dirty="0" smtClean="0"/>
              <a:t>: 5,2 </a:t>
            </a:r>
            <a:r>
              <a:rPr lang="de-DE" sz="1600" b="1" dirty="0" smtClean="0"/>
              <a:t>(±0,9)        </a:t>
            </a:r>
            <a:r>
              <a:rPr lang="de-DE" sz="2000" b="1" dirty="0" smtClean="0"/>
              <a:t>% </a:t>
            </a:r>
            <a:r>
              <a:rPr lang="de-DE" sz="2000" b="1" dirty="0" err="1" smtClean="0"/>
              <a:t>N</a:t>
            </a:r>
            <a:r>
              <a:rPr lang="de-DE" sz="2000" b="1" baseline="-25000" dirty="0" err="1" smtClean="0"/>
              <a:t>t</a:t>
            </a:r>
            <a:r>
              <a:rPr lang="de-DE" sz="2000" b="1" dirty="0" smtClean="0"/>
              <a:t>:    </a:t>
            </a:r>
            <a:r>
              <a:rPr lang="de-DE" b="1" dirty="0" smtClean="0"/>
              <a:t>0,45 </a:t>
            </a:r>
            <a:r>
              <a:rPr lang="de-DE" sz="1400" b="1" dirty="0" smtClean="0"/>
              <a:t>(</a:t>
            </a:r>
            <a:r>
              <a:rPr lang="de-DE" sz="1600" b="1" dirty="0" smtClean="0"/>
              <a:t>±0,1)</a:t>
            </a:r>
          </a:p>
          <a:p>
            <a:pPr algn="ctr"/>
            <a:r>
              <a:rPr lang="de-DE" sz="2000" b="1" dirty="0" smtClean="0"/>
              <a:t>mg P: 0,7 </a:t>
            </a:r>
            <a:r>
              <a:rPr lang="de-DE" sz="1600" b="1" dirty="0" smtClean="0"/>
              <a:t>(±0,3)        </a:t>
            </a:r>
            <a:r>
              <a:rPr lang="de-DE" sz="2000" b="1" dirty="0" smtClean="0"/>
              <a:t>mg K:</a:t>
            </a:r>
            <a:r>
              <a:rPr lang="de-DE" b="1" dirty="0" smtClean="0"/>
              <a:t> 9,6 </a:t>
            </a:r>
            <a:r>
              <a:rPr lang="de-DE" sz="1600" b="1" dirty="0" smtClean="0"/>
              <a:t>(±2,2)</a:t>
            </a:r>
          </a:p>
          <a:p>
            <a:pPr algn="ctr"/>
            <a:r>
              <a:rPr lang="de-DE" sz="1600" b="1" dirty="0" smtClean="0"/>
              <a:t>pH = 4,65 (± 0,1)</a:t>
            </a:r>
          </a:p>
        </p:txBody>
      </p:sp>
      <p:sp>
        <p:nvSpPr>
          <p:cNvPr id="16" name="Rechteck 15"/>
          <p:cNvSpPr/>
          <p:nvPr/>
        </p:nvSpPr>
        <p:spPr>
          <a:xfrm>
            <a:off x="395536" y="5402105"/>
            <a:ext cx="3643338" cy="136960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2000" b="1" u="sng" dirty="0" smtClean="0"/>
              <a:t>„</a:t>
            </a:r>
            <a:r>
              <a:rPr lang="de-DE" sz="2000" b="1" u="sng" dirty="0" err="1" smtClean="0"/>
              <a:t>Gorsdorf</a:t>
            </a:r>
            <a:r>
              <a:rPr lang="de-DE" sz="2000" b="1" u="sng" dirty="0" smtClean="0"/>
              <a:t>“</a:t>
            </a:r>
          </a:p>
          <a:p>
            <a:pPr>
              <a:buNone/>
            </a:pPr>
            <a:endParaRPr lang="de-DE" sz="700" b="1" dirty="0" smtClean="0"/>
          </a:p>
          <a:p>
            <a:pPr algn="ctr"/>
            <a:r>
              <a:rPr lang="de-DE" sz="2000" b="1" dirty="0" smtClean="0"/>
              <a:t>% </a:t>
            </a:r>
            <a:r>
              <a:rPr lang="de-DE" sz="2000" b="1" dirty="0" err="1" smtClean="0"/>
              <a:t>C</a:t>
            </a:r>
            <a:r>
              <a:rPr lang="de-DE" sz="2000" b="1" baseline="-25000" dirty="0" err="1" smtClean="0"/>
              <a:t>t</a:t>
            </a:r>
            <a:r>
              <a:rPr lang="de-DE" sz="2000" b="1" dirty="0" smtClean="0"/>
              <a:t>: 3,3 </a:t>
            </a:r>
            <a:r>
              <a:rPr lang="de-DE" sz="1600" b="1" dirty="0" smtClean="0"/>
              <a:t>(±1,1)       </a:t>
            </a:r>
            <a:r>
              <a:rPr lang="de-DE" sz="2000" b="1" dirty="0" smtClean="0"/>
              <a:t>% </a:t>
            </a:r>
            <a:r>
              <a:rPr lang="de-DE" sz="2000" b="1" dirty="0" err="1" smtClean="0"/>
              <a:t>N</a:t>
            </a:r>
            <a:r>
              <a:rPr lang="de-DE" sz="2000" b="1" baseline="-25000" dirty="0" err="1" smtClean="0"/>
              <a:t>t</a:t>
            </a:r>
            <a:r>
              <a:rPr lang="de-DE" sz="2000" b="1" dirty="0" smtClean="0"/>
              <a:t>:    </a:t>
            </a:r>
            <a:r>
              <a:rPr lang="de-DE" b="1" dirty="0" smtClean="0"/>
              <a:t>0,3 </a:t>
            </a:r>
            <a:r>
              <a:rPr lang="de-DE" sz="1600" b="1" dirty="0" smtClean="0"/>
              <a:t>(±0,1)</a:t>
            </a:r>
          </a:p>
          <a:p>
            <a:pPr algn="ctr"/>
            <a:r>
              <a:rPr lang="de-DE" sz="2000" b="1" dirty="0" smtClean="0"/>
              <a:t>mg P: 0,2 </a:t>
            </a:r>
            <a:r>
              <a:rPr lang="de-DE" sz="1600" b="1" dirty="0" smtClean="0"/>
              <a:t>(±0,0)  </a:t>
            </a:r>
            <a:r>
              <a:rPr lang="de-DE" sz="1400" b="1" dirty="0" smtClean="0"/>
              <a:t>    </a:t>
            </a:r>
            <a:r>
              <a:rPr lang="de-DE" sz="2000" b="1" dirty="0" smtClean="0"/>
              <a:t>mg K:</a:t>
            </a:r>
            <a:r>
              <a:rPr lang="de-DE" b="1" dirty="0" smtClean="0"/>
              <a:t> 7,3 </a:t>
            </a:r>
            <a:r>
              <a:rPr lang="de-DE" sz="1600" b="1" dirty="0" smtClean="0"/>
              <a:t>(±1,6)</a:t>
            </a:r>
          </a:p>
          <a:p>
            <a:pPr algn="ctr"/>
            <a:r>
              <a:rPr lang="de-DE" sz="1600" b="1" dirty="0" smtClean="0"/>
              <a:t>pH = 4,49 (± 0,1)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77952" y="3897888"/>
            <a:ext cx="3672408" cy="49244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Spenderfläche (6440)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211960" y="3906680"/>
            <a:ext cx="3744416" cy="49244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/>
              <a:t>Maßnahmenfläche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4143372" y="2428868"/>
            <a:ext cx="3955759" cy="1384995"/>
          </a:xfr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de-DE" sz="2000" b="1" u="sng" dirty="0" smtClean="0"/>
              <a:t>„</a:t>
            </a:r>
            <a:r>
              <a:rPr lang="de-DE" sz="2000" b="1" u="sng" dirty="0" err="1" smtClean="0"/>
              <a:t>Cortenswiese</a:t>
            </a:r>
            <a:r>
              <a:rPr lang="de-DE" sz="2000" b="1" u="sng" dirty="0" smtClean="0"/>
              <a:t>“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de-DE" sz="2000" b="1" dirty="0" smtClean="0"/>
              <a:t>% Ct: 5,2 </a:t>
            </a:r>
            <a:r>
              <a:rPr lang="de-DE" sz="1600" b="1" dirty="0" smtClean="0"/>
              <a:t>(±0,5)</a:t>
            </a:r>
            <a:r>
              <a:rPr lang="de-DE" sz="2000" b="1" dirty="0" smtClean="0"/>
              <a:t>      % Nt:   0,5 </a:t>
            </a:r>
            <a:r>
              <a:rPr lang="de-DE" sz="1600" b="1" dirty="0" smtClean="0"/>
              <a:t>(±0,1)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de-DE" sz="2000" b="1" dirty="0" smtClean="0"/>
              <a:t>mg P: 2,1 </a:t>
            </a:r>
            <a:r>
              <a:rPr lang="de-DE" sz="1600" b="1" dirty="0" smtClean="0"/>
              <a:t>(±0,3)</a:t>
            </a:r>
            <a:r>
              <a:rPr lang="de-DE" sz="2000" b="1" dirty="0" smtClean="0"/>
              <a:t>     mg K:  11,2 </a:t>
            </a:r>
            <a:r>
              <a:rPr lang="de-DE" sz="1600" b="1" dirty="0" smtClean="0"/>
              <a:t>(±1,2)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de-DE" sz="2000" b="1" dirty="0" smtClean="0"/>
              <a:t>    pH = 5,27 </a:t>
            </a:r>
            <a:r>
              <a:rPr lang="de-DE" sz="1600" b="1" dirty="0" smtClean="0"/>
              <a:t>(± 0,3)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214810" y="928670"/>
            <a:ext cx="3857652" cy="49244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/>
              <a:t>Maßnahmenfläche</a:t>
            </a:r>
          </a:p>
        </p:txBody>
      </p:sp>
      <p:sp>
        <p:nvSpPr>
          <p:cNvPr id="30" name="Inhaltsplatzhalter 11"/>
          <p:cNvSpPr txBox="1">
            <a:spLocks/>
          </p:cNvSpPr>
          <p:nvPr/>
        </p:nvSpPr>
        <p:spPr>
          <a:xfrm>
            <a:off x="-182167" y="2428868"/>
            <a:ext cx="4396977" cy="142078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de-DE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</a:t>
            </a:r>
            <a:r>
              <a:rPr kumimoji="0" lang="de-DE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Coswiger</a:t>
            </a:r>
            <a:r>
              <a:rPr kumimoji="0" lang="de-DE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Luch“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de-D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% Ct: </a:t>
            </a:r>
            <a:r>
              <a:rPr lang="de-DE" sz="2400" b="1" dirty="0" smtClean="0"/>
              <a:t>5,7</a:t>
            </a:r>
            <a:r>
              <a:rPr lang="de-DE" sz="1900" b="1" dirty="0" smtClean="0"/>
              <a:t> (SD ± 0,5)    % </a:t>
            </a:r>
            <a:r>
              <a:rPr kumimoji="0" lang="de-D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Nt: </a:t>
            </a:r>
            <a:r>
              <a:rPr lang="de-DE" sz="2400" b="1" dirty="0" smtClean="0"/>
              <a:t>0,5</a:t>
            </a:r>
            <a:r>
              <a:rPr lang="de-DE" sz="1900" b="1" dirty="0" smtClean="0"/>
              <a:t>  (SD ± 0,04)</a:t>
            </a:r>
            <a:endParaRPr kumimoji="0" lang="de-DE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de-D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mg P: </a:t>
            </a:r>
            <a:r>
              <a:rPr lang="de-DE" sz="2400" b="1" dirty="0" smtClean="0"/>
              <a:t>2,5</a:t>
            </a:r>
            <a:r>
              <a:rPr lang="de-DE" sz="1900" b="1" dirty="0" smtClean="0"/>
              <a:t> (SD ± 0,6)       mg </a:t>
            </a:r>
            <a:r>
              <a:rPr kumimoji="0" lang="de-D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K: </a:t>
            </a:r>
            <a:r>
              <a:rPr lang="de-DE" sz="2400" b="1" dirty="0" smtClean="0"/>
              <a:t>13,6</a:t>
            </a:r>
            <a:r>
              <a:rPr lang="de-DE" sz="1900" b="1" dirty="0" smtClean="0"/>
              <a:t> (SD ± 2,9)</a:t>
            </a:r>
            <a:endParaRPr kumimoji="0" lang="de-DE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de-DE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pH </a:t>
            </a:r>
            <a:r>
              <a:rPr lang="de-DE" sz="1900" b="1" dirty="0" smtClean="0"/>
              <a:t>= </a:t>
            </a:r>
            <a:r>
              <a:rPr lang="de-DE" sz="2400" b="1" dirty="0" smtClean="0"/>
              <a:t>4,7</a:t>
            </a:r>
            <a:r>
              <a:rPr lang="de-DE" sz="1900" b="1" dirty="0" smtClean="0"/>
              <a:t> (± 0,2)</a:t>
            </a:r>
            <a:endParaRPr kumimoji="0" lang="de-DE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85720" y="980728"/>
            <a:ext cx="3782224" cy="49244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Spenderfläche (6440)</a:t>
            </a:r>
          </a:p>
        </p:txBody>
      </p:sp>
      <p:sp>
        <p:nvSpPr>
          <p:cNvPr id="33" name="Pfeil nach rechts 32"/>
          <p:cNvSpPr/>
          <p:nvPr/>
        </p:nvSpPr>
        <p:spPr>
          <a:xfrm>
            <a:off x="3563888" y="104394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3563888" y="396110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 descr="Coswig-bearbeitet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4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42844" y="3071810"/>
            <a:ext cx="1883709" cy="312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143372" y="3143249"/>
            <a:ext cx="178595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101967" y="3071810"/>
            <a:ext cx="2041405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6025444" y="3143248"/>
            <a:ext cx="204701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539551" y="6182082"/>
            <a:ext cx="160934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4364365" y="6207249"/>
            <a:ext cx="163940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2292910" y="6182082"/>
            <a:ext cx="163101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249858" y="6207249"/>
            <a:ext cx="156250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1142976" y="3429000"/>
            <a:ext cx="1980475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295572" y="3442854"/>
            <a:ext cx="1991072" cy="271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462370" y="6466621"/>
            <a:ext cx="160934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5287184" y="6475010"/>
            <a:ext cx="163940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3"/>
          <p:cNvSpPr txBox="1">
            <a:spLocks/>
          </p:cNvSpPr>
          <p:nvPr/>
        </p:nvSpPr>
        <p:spPr>
          <a:xfrm>
            <a:off x="497083" y="203200"/>
            <a:ext cx="723649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Bodenvorbereitungen  (Sept. / Okt.)</a:t>
            </a:r>
            <a:endParaRPr lang="de-DE" sz="3200" b="1" cap="small" dirty="0">
              <a:solidFill>
                <a:srgbClr val="15394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Grafik 9" descr="R0016943.JPG"/>
          <p:cNvPicPr>
            <a:picLocks noChangeAspect="1"/>
          </p:cNvPicPr>
          <p:nvPr/>
        </p:nvPicPr>
        <p:blipFill>
          <a:blip r:embed="rId2" cstate="email">
            <a:lum bright="5000" contrast="39000"/>
          </a:blip>
          <a:srcRect/>
          <a:stretch>
            <a:fillRect/>
          </a:stretch>
        </p:blipFill>
        <p:spPr>
          <a:xfrm>
            <a:off x="225144" y="3213956"/>
            <a:ext cx="3829016" cy="3445773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Grafik 10" descr="Foto5_k.may.JPG"/>
          <p:cNvPicPr>
            <a:picLocks noChangeAspect="1"/>
          </p:cNvPicPr>
          <p:nvPr/>
        </p:nvPicPr>
        <p:blipFill>
          <a:blip r:embed="rId3" cstate="email">
            <a:lum bright="22000" contrast="34000"/>
          </a:blip>
          <a:srcRect/>
          <a:stretch>
            <a:fillRect/>
          </a:stretch>
        </p:blipFill>
        <p:spPr>
          <a:xfrm>
            <a:off x="4159546" y="3190994"/>
            <a:ext cx="3843848" cy="3468735"/>
          </a:xfrm>
          <a:prstGeom prst="roundRect">
            <a:avLst>
              <a:gd name="adj" fmla="val 36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Rechteck 16"/>
          <p:cNvSpPr/>
          <p:nvPr/>
        </p:nvSpPr>
        <p:spPr>
          <a:xfrm>
            <a:off x="251183" y="1201707"/>
            <a:ext cx="8536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000" dirty="0" err="1" smtClean="0"/>
              <a:t>Fräsen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oberen</a:t>
            </a:r>
            <a:r>
              <a:rPr lang="en-US" sz="2000" dirty="0" smtClean="0"/>
              <a:t> 15 cm des </a:t>
            </a:r>
            <a:r>
              <a:rPr lang="en-US" sz="2000" dirty="0" err="1" smtClean="0"/>
              <a:t>Bodens</a:t>
            </a:r>
            <a:endParaRPr lang="en-US" sz="2000" dirty="0" smtClean="0"/>
          </a:p>
          <a:p>
            <a:pPr marL="355600" indent="-355600">
              <a:buFont typeface="Arial" pitchFamily="34" charset="0"/>
              <a:buChar char="•"/>
            </a:pPr>
            <a:endParaRPr lang="de-DE" sz="800" dirty="0" smtClean="0">
              <a:latin typeface="Calibri" pitchFamily="34" charset="0"/>
              <a:cs typeface="Calibri" pitchFamily="34" charset="0"/>
            </a:endParaRPr>
          </a:p>
          <a:p>
            <a:pPr marL="812800" lvl="1" indent="-355600"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Störung der bestehenden Vegetation und Schaffung von Etablierungsnischen</a:t>
            </a:r>
          </a:p>
          <a:p>
            <a:pPr marL="812800" lvl="1" indent="-355600">
              <a:buFont typeface="Wingdings" pitchFamily="2" charset="2"/>
              <a:buChar char="Ø"/>
            </a:pPr>
            <a:endParaRPr lang="de-DE" sz="2000" dirty="0" smtClean="0">
              <a:latin typeface="Calibri" pitchFamily="34" charset="0"/>
              <a:cs typeface="Calibri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Anschließendes Walzen der Etablierungsstreifen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79512" y="6291236"/>
            <a:ext cx="3888432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marL="355600" indent="-355600" algn="ctr"/>
            <a:r>
              <a:rPr lang="de-DE" dirty="0" smtClean="0">
                <a:latin typeface="Calibri" pitchFamily="34" charset="0"/>
                <a:cs typeface="Calibri" pitchFamily="34" charset="0"/>
              </a:rPr>
              <a:t>Fräsen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4131160" y="6291736"/>
            <a:ext cx="3888432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marL="355600" indent="-355600" algn="ctr"/>
            <a:r>
              <a:rPr lang="de-DE" dirty="0" smtClean="0">
                <a:latin typeface="Calibri" pitchFamily="34" charset="0"/>
                <a:cs typeface="Calibri" pitchFamily="34" charset="0"/>
              </a:rPr>
              <a:t>Walzen</a:t>
            </a:r>
          </a:p>
        </p:txBody>
      </p:sp>
      <p:pic>
        <p:nvPicPr>
          <p:cNvPr id="19" name="Grafik 18" descr="Coswig-bearbeit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5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R0017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78029" y="4182524"/>
            <a:ext cx="1799163" cy="2428868"/>
          </a:xfrm>
          <a:prstGeom prst="roundRect">
            <a:avLst>
              <a:gd name="adj" fmla="val 2750"/>
            </a:avLst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Grafik 15" descr="Foto6_k.ma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5" y="4182500"/>
            <a:ext cx="3651725" cy="2357454"/>
          </a:xfrm>
          <a:prstGeom prst="roundRect">
            <a:avLst>
              <a:gd name="adj" fmla="val 2750"/>
            </a:avLst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Grafik 11" descr="Foto7_a.baasc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1108956"/>
            <a:ext cx="3620047" cy="2655910"/>
          </a:xfrm>
          <a:prstGeom prst="roundRect">
            <a:avLst>
              <a:gd name="adj" fmla="val 2750"/>
            </a:avLst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497083" y="203200"/>
            <a:ext cx="723649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small" spc="0" normalizeH="0" noProof="0" dirty="0" smtClean="0">
                <a:ln>
                  <a:noFill/>
                </a:ln>
                <a:solidFill>
                  <a:srgbClr val="15394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Mahdgutübertrag und Wiesendrusch</a:t>
            </a:r>
            <a:endParaRPr kumimoji="0" lang="de-DE" sz="3200" b="1" i="0" u="none" strike="noStrike" kern="1200" cap="small" spc="0" normalizeH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06000" y="3400952"/>
            <a:ext cx="3653373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marL="355600" indent="-355600" algn="ctr"/>
            <a:r>
              <a:rPr lang="de-DE" dirty="0" smtClean="0">
                <a:latin typeface="Calibri" pitchFamily="34" charset="0"/>
                <a:cs typeface="Calibri" pitchFamily="34" charset="0"/>
              </a:rPr>
              <a:t>Mähen der Spenderfläche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 descr="Foto8_k.may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3438" y="1108956"/>
            <a:ext cx="3143272" cy="2679503"/>
          </a:xfrm>
          <a:prstGeom prst="roundRect">
            <a:avLst>
              <a:gd name="adj" fmla="val 2750"/>
            </a:avLst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Rechteck 14"/>
          <p:cNvSpPr/>
          <p:nvPr/>
        </p:nvSpPr>
        <p:spPr>
          <a:xfrm>
            <a:off x="4384024" y="3429976"/>
            <a:ext cx="3653373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marL="355600" indent="-355600" algn="ctr"/>
            <a:r>
              <a:rPr lang="de-DE" dirty="0" smtClean="0">
                <a:latin typeface="Calibri" pitchFamily="34" charset="0"/>
                <a:cs typeface="Calibri" pitchFamily="34" charset="0"/>
              </a:rPr>
              <a:t>Mahdgutübertragung </a:t>
            </a:r>
          </a:p>
        </p:txBody>
      </p:sp>
      <p:sp>
        <p:nvSpPr>
          <p:cNvPr id="19" name="Rechteck 18"/>
          <p:cNvSpPr/>
          <p:nvPr/>
        </p:nvSpPr>
        <p:spPr>
          <a:xfrm>
            <a:off x="121270" y="6190140"/>
            <a:ext cx="4289130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marL="355600" indent="-355600" algn="ctr"/>
            <a:r>
              <a:rPr lang="de-DE" dirty="0" smtClean="0">
                <a:latin typeface="Calibri" pitchFamily="34" charset="0"/>
                <a:cs typeface="Calibri" pitchFamily="34" charset="0"/>
              </a:rPr>
              <a:t>Wiesendrusch (HEGE 125)</a:t>
            </a:r>
          </a:p>
        </p:txBody>
      </p:sp>
      <p:sp>
        <p:nvSpPr>
          <p:cNvPr id="21" name="Rechteck 20"/>
          <p:cNvSpPr/>
          <p:nvPr/>
        </p:nvSpPr>
        <p:spPr>
          <a:xfrm>
            <a:off x="4214810" y="4786322"/>
            <a:ext cx="1706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r"/>
            <a:r>
              <a:rPr lang="en-US" dirty="0" err="1" smtClean="0">
                <a:latin typeface="Calibri" pitchFamily="34" charset="0"/>
                <a:cs typeface="Calibri" pitchFamily="34" charset="0"/>
              </a:rPr>
              <a:t>Manuelle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Aussaat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Wiesen-drusch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Einsaat-mischungen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Grafik 22" descr="Coswig-bearbeitet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6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497084" y="214290"/>
            <a:ext cx="7201361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LRT 6440 - Überflutungsregime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Coswig-bearbeite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7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D:\_Schmiede\Photos\___BBG_Dienstlich\2012_0223_15481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1520" y="3573016"/>
            <a:ext cx="7739149" cy="27390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hteck 47"/>
          <p:cNvSpPr/>
          <p:nvPr/>
        </p:nvSpPr>
        <p:spPr>
          <a:xfrm>
            <a:off x="251520" y="2987660"/>
            <a:ext cx="777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Projektgebiet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Große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Straube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”: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Winterhochwasser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Februar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2012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369886" y="6345816"/>
            <a:ext cx="777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/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Projektgebiet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Untere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Schwarze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Elster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”: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Winterhochwasser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Februar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2012</a:t>
            </a:r>
            <a:endParaRPr lang="de-DE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" name="Picture 9" descr="D:\_Schmiede\Photos\___BBG_Dienstlich\2012_0223_12521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51520" y="1210042"/>
            <a:ext cx="7739149" cy="1787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feil nach rechts 11"/>
          <p:cNvSpPr/>
          <p:nvPr/>
        </p:nvSpPr>
        <p:spPr>
          <a:xfrm>
            <a:off x="71438" y="6357982"/>
            <a:ext cx="642910" cy="357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msetzungsfotos\USE 21.07.2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73158"/>
            <a:ext cx="7046400" cy="5284800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8214658" y="0"/>
            <a:ext cx="428596" cy="6858000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0" y="214290"/>
            <a:ext cx="8215338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small" dirty="0" smtClean="0">
                <a:solidFill>
                  <a:srgbClr val="153943"/>
                </a:solidFill>
                <a:latin typeface="+mj-lt"/>
                <a:ea typeface="+mj-ea"/>
                <a:cs typeface="+mj-cs"/>
              </a:rPr>
              <a:t>Untere Schwarze Elster – Vor der Aufwertung</a:t>
            </a:r>
            <a:endParaRPr kumimoji="0" lang="de-DE" sz="3200" b="1" i="0" u="none" strike="noStrike" kern="1200" cap="small" spc="0" normalizeH="0" baseline="0" noProof="0" dirty="0">
              <a:ln>
                <a:noFill/>
              </a:ln>
              <a:solidFill>
                <a:srgbClr val="15394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497083" y="857232"/>
            <a:ext cx="7204088" cy="0"/>
          </a:xfrm>
          <a:prstGeom prst="line">
            <a:avLst/>
          </a:prstGeom>
          <a:ln w="19050">
            <a:solidFill>
              <a:srgbClr val="15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Coswig-bearbeit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83387" y="-24"/>
            <a:ext cx="860613" cy="685802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8278694" y="0"/>
            <a:ext cx="865639" cy="6858000"/>
          </a:xfrm>
          <a:prstGeom prst="rect">
            <a:avLst/>
          </a:prstGeom>
          <a:solidFill>
            <a:srgbClr val="FEFF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562795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8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14678" y="1214422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Am 21.07.2009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Bildschirmpräsentation (4:3)</PresentationFormat>
  <Paragraphs>291</Paragraphs>
  <Slides>24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„Floristische Aufwertung artenarmen Grünlandes im Landkreis Wittenberg – Erfahrungen und Erkenntnisse“  „Modellprojekt zur Grünlandaufwertung in FFH-Gebieten“</vt:lpstr>
      <vt:lpstr>Hintergrund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„Floristische Aufwertung artenarmen Grünlandes im Landkreis Wittenberg – Erfahrungen und Erkenntnisse“  „Modellprojekt zur Grünlandaufwertung in FFH-Gebieten“</dc:title>
  <dc:creator>user</dc:creator>
  <cp:lastModifiedBy>user</cp:lastModifiedBy>
  <cp:revision>28</cp:revision>
  <dcterms:created xsi:type="dcterms:W3CDTF">2014-03-31T09:18:07Z</dcterms:created>
  <dcterms:modified xsi:type="dcterms:W3CDTF">2014-04-02T15:56:00Z</dcterms:modified>
</cp:coreProperties>
</file>